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0"/>
  </p:handoutMasterIdLst>
  <p:sldIdLst>
    <p:sldId id="256" r:id="rId2"/>
    <p:sldId id="264" r:id="rId3"/>
    <p:sldId id="281" r:id="rId4"/>
    <p:sldId id="306" r:id="rId5"/>
    <p:sldId id="279" r:id="rId6"/>
    <p:sldId id="292" r:id="rId7"/>
    <p:sldId id="288" r:id="rId8"/>
    <p:sldId id="278" r:id="rId9"/>
    <p:sldId id="287" r:id="rId10"/>
    <p:sldId id="307" r:id="rId11"/>
    <p:sldId id="308" r:id="rId12"/>
    <p:sldId id="282" r:id="rId13"/>
    <p:sldId id="309" r:id="rId14"/>
    <p:sldId id="290" r:id="rId15"/>
    <p:sldId id="297" r:id="rId16"/>
    <p:sldId id="300" r:id="rId17"/>
    <p:sldId id="289" r:id="rId18"/>
    <p:sldId id="304" r:id="rId19"/>
    <p:sldId id="294" r:id="rId20"/>
    <p:sldId id="295" r:id="rId21"/>
    <p:sldId id="296" r:id="rId22"/>
    <p:sldId id="298" r:id="rId23"/>
    <p:sldId id="274" r:id="rId24"/>
    <p:sldId id="275" r:id="rId25"/>
    <p:sldId id="267" r:id="rId26"/>
    <p:sldId id="310" r:id="rId27"/>
    <p:sldId id="311" r:id="rId28"/>
    <p:sldId id="303" r:id="rId29"/>
  </p:sldIdLst>
  <p:sldSz cx="9144000" cy="6858000" type="screen4x3"/>
  <p:notesSz cx="68580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40517E-FE83-4D4D-B765-E7BD515D3E0B}" type="doc">
      <dgm:prSet loTypeId="urn:microsoft.com/office/officeart/2005/8/layout/hProcess9" loCatId="process" qsTypeId="urn:microsoft.com/office/officeart/2005/8/quickstyle/simple1" qsCatId="simple" csTypeId="urn:microsoft.com/office/officeart/2005/8/colors/accent1_2" csCatId="accent1" phldr="1"/>
      <dgm:spPr/>
    </dgm:pt>
    <dgm:pt modelId="{A2CFF61F-7D92-4065-8E1A-E9ED48003D20}">
      <dgm:prSet phldrT="[Text]" custT="1"/>
      <dgm:spPr/>
      <dgm:t>
        <a:bodyPr/>
        <a:lstStyle/>
        <a:p>
          <a:r>
            <a:rPr lang="en-US" sz="1400" dirty="0" smtClean="0"/>
            <a:t>Needs Analysis  School of Nursing </a:t>
          </a:r>
        </a:p>
        <a:p>
          <a:r>
            <a:rPr lang="en-US" sz="1400" dirty="0" smtClean="0"/>
            <a:t>Summer 2009</a:t>
          </a:r>
          <a:endParaRPr lang="en-US" sz="1400" dirty="0"/>
        </a:p>
      </dgm:t>
    </dgm:pt>
    <dgm:pt modelId="{2B999F05-C5F7-4BD1-8D4C-2B966491CE2B}" type="parTrans" cxnId="{B45F9893-EE15-4B4A-B568-BC0BF8B5D78E}">
      <dgm:prSet/>
      <dgm:spPr/>
      <dgm:t>
        <a:bodyPr/>
        <a:lstStyle/>
        <a:p>
          <a:endParaRPr lang="en-US"/>
        </a:p>
      </dgm:t>
    </dgm:pt>
    <dgm:pt modelId="{C77620D3-153F-4012-BC99-0C781BAA3846}" type="sibTrans" cxnId="{B45F9893-EE15-4B4A-B568-BC0BF8B5D78E}">
      <dgm:prSet/>
      <dgm:spPr/>
      <dgm:t>
        <a:bodyPr/>
        <a:lstStyle/>
        <a:p>
          <a:endParaRPr lang="en-US"/>
        </a:p>
      </dgm:t>
    </dgm:pt>
    <dgm:pt modelId="{8C06DC70-7B19-4D53-BF4B-A922E196DB31}">
      <dgm:prSet phldrT="[Text]" custT="1"/>
      <dgm:spPr/>
      <dgm:t>
        <a:bodyPr/>
        <a:lstStyle/>
        <a:p>
          <a:r>
            <a:rPr lang="en-US" sz="1400" dirty="0" smtClean="0"/>
            <a:t>Research - DL Pedagogy and Textbook Review</a:t>
          </a:r>
        </a:p>
        <a:p>
          <a:r>
            <a:rPr lang="en-US" sz="1400" dirty="0" smtClean="0"/>
            <a:t>Fall 2009</a:t>
          </a:r>
          <a:endParaRPr lang="en-US" sz="1400" dirty="0"/>
        </a:p>
      </dgm:t>
    </dgm:pt>
    <dgm:pt modelId="{61AD7CCC-9EC2-4818-8FCE-E8CFD55420EF}" type="parTrans" cxnId="{6647D6B3-F633-48A8-97DE-6D6A5D53A340}">
      <dgm:prSet/>
      <dgm:spPr/>
      <dgm:t>
        <a:bodyPr/>
        <a:lstStyle/>
        <a:p>
          <a:endParaRPr lang="en-US"/>
        </a:p>
      </dgm:t>
    </dgm:pt>
    <dgm:pt modelId="{1C0F0808-2BF4-420A-B25B-3E07CAAFF6E9}" type="sibTrans" cxnId="{6647D6B3-F633-48A8-97DE-6D6A5D53A340}">
      <dgm:prSet/>
      <dgm:spPr/>
      <dgm:t>
        <a:bodyPr/>
        <a:lstStyle/>
        <a:p>
          <a:endParaRPr lang="en-US"/>
        </a:p>
      </dgm:t>
    </dgm:pt>
    <dgm:pt modelId="{2F72C44B-74A3-42E2-A247-E110AE22A74D}">
      <dgm:prSet phldrT="[Text]" custT="1"/>
      <dgm:spPr/>
      <dgm:t>
        <a:bodyPr/>
        <a:lstStyle/>
        <a:p>
          <a:r>
            <a:rPr lang="en-US" sz="1400" dirty="0" smtClean="0"/>
            <a:t>Develop</a:t>
          </a:r>
        </a:p>
        <a:p>
          <a:r>
            <a:rPr lang="en-US" sz="1400" dirty="0" smtClean="0"/>
            <a:t>Course </a:t>
          </a:r>
        </a:p>
        <a:p>
          <a:r>
            <a:rPr lang="en-US" sz="1400" dirty="0" smtClean="0"/>
            <a:t>January –May 2010</a:t>
          </a:r>
          <a:endParaRPr lang="en-US" sz="1400" dirty="0"/>
        </a:p>
      </dgm:t>
    </dgm:pt>
    <dgm:pt modelId="{3F8E887F-09AF-43E9-A088-7E49A5A19A6B}" type="parTrans" cxnId="{5F00293B-72D1-495B-9F88-BD6CE73E95E1}">
      <dgm:prSet/>
      <dgm:spPr/>
      <dgm:t>
        <a:bodyPr/>
        <a:lstStyle/>
        <a:p>
          <a:endParaRPr lang="en-US"/>
        </a:p>
      </dgm:t>
    </dgm:pt>
    <dgm:pt modelId="{3A2B5ABB-7763-4481-8E57-EAEC123C4768}" type="sibTrans" cxnId="{5F00293B-72D1-495B-9F88-BD6CE73E95E1}">
      <dgm:prSet/>
      <dgm:spPr/>
      <dgm:t>
        <a:bodyPr/>
        <a:lstStyle/>
        <a:p>
          <a:endParaRPr lang="en-US"/>
        </a:p>
      </dgm:t>
    </dgm:pt>
    <dgm:pt modelId="{E92A4476-6E9C-454B-B54E-DCCFBFC1D52F}">
      <dgm:prSet custT="1"/>
      <dgm:spPr/>
      <dgm:t>
        <a:bodyPr/>
        <a:lstStyle/>
        <a:p>
          <a:r>
            <a:rPr lang="en-US" sz="1400" dirty="0" smtClean="0"/>
            <a:t> Pilot- 6 faculty, 2 students</a:t>
          </a:r>
        </a:p>
        <a:p>
          <a:r>
            <a:rPr lang="en-US" sz="1400" dirty="0" smtClean="0"/>
            <a:t>Summer 2010</a:t>
          </a:r>
          <a:endParaRPr lang="en-US" sz="1400" dirty="0"/>
        </a:p>
      </dgm:t>
    </dgm:pt>
    <dgm:pt modelId="{DDA54A9C-BC16-4AF6-8311-1294AE7DDCD8}" type="parTrans" cxnId="{9561E946-28ED-4997-B20B-4FA1290C5A36}">
      <dgm:prSet/>
      <dgm:spPr/>
      <dgm:t>
        <a:bodyPr/>
        <a:lstStyle/>
        <a:p>
          <a:endParaRPr lang="en-US"/>
        </a:p>
      </dgm:t>
    </dgm:pt>
    <dgm:pt modelId="{CE09376F-66E2-4D4B-9170-1259E67A2447}" type="sibTrans" cxnId="{9561E946-28ED-4997-B20B-4FA1290C5A36}">
      <dgm:prSet/>
      <dgm:spPr/>
      <dgm:t>
        <a:bodyPr/>
        <a:lstStyle/>
        <a:p>
          <a:endParaRPr lang="en-US"/>
        </a:p>
      </dgm:t>
    </dgm:pt>
    <dgm:pt modelId="{F5DA6AC7-BA57-4879-B6F2-BEB47ED35E81}">
      <dgm:prSet custT="1"/>
      <dgm:spPr/>
      <dgm:t>
        <a:bodyPr/>
        <a:lstStyle/>
        <a:p>
          <a:r>
            <a:rPr lang="en-US" sz="1400" dirty="0" smtClean="0"/>
            <a:t>14 students, 1 faculty</a:t>
          </a:r>
        </a:p>
        <a:p>
          <a:r>
            <a:rPr lang="en-US" sz="1400" dirty="0" smtClean="0"/>
            <a:t>Spring  2011</a:t>
          </a:r>
          <a:endParaRPr lang="en-US" sz="1400" dirty="0"/>
        </a:p>
      </dgm:t>
    </dgm:pt>
    <dgm:pt modelId="{76E28D34-C0D7-4792-83CA-5A990C3ED751}" type="parTrans" cxnId="{F3C8A8E6-46E7-4080-BD7D-252D5554FEB3}">
      <dgm:prSet/>
      <dgm:spPr/>
      <dgm:t>
        <a:bodyPr/>
        <a:lstStyle/>
        <a:p>
          <a:endParaRPr lang="en-US"/>
        </a:p>
      </dgm:t>
    </dgm:pt>
    <dgm:pt modelId="{CCE3AB66-62A3-4BF4-8015-516138C9FC77}" type="sibTrans" cxnId="{F3C8A8E6-46E7-4080-BD7D-252D5554FEB3}">
      <dgm:prSet/>
      <dgm:spPr/>
      <dgm:t>
        <a:bodyPr/>
        <a:lstStyle/>
        <a:p>
          <a:endParaRPr lang="en-US"/>
        </a:p>
      </dgm:t>
    </dgm:pt>
    <dgm:pt modelId="{82374FA6-24BF-4F27-AFDA-654CB790B29B}">
      <dgm:prSet custT="1"/>
      <dgm:spPr/>
      <dgm:t>
        <a:bodyPr/>
        <a:lstStyle/>
        <a:p>
          <a:r>
            <a:rPr lang="en-US" sz="1400" dirty="0" smtClean="0"/>
            <a:t> 8 Students</a:t>
          </a:r>
        </a:p>
        <a:p>
          <a:r>
            <a:rPr lang="en-US" sz="1400" dirty="0" smtClean="0"/>
            <a:t>Summer 2011</a:t>
          </a:r>
          <a:endParaRPr lang="en-US" sz="1400" dirty="0"/>
        </a:p>
      </dgm:t>
    </dgm:pt>
    <dgm:pt modelId="{F30895E9-CAE6-42D0-A12D-F2D941075F84}" type="parTrans" cxnId="{706A0D54-1AA2-4D81-AB61-15DD485D326F}">
      <dgm:prSet/>
      <dgm:spPr/>
      <dgm:t>
        <a:bodyPr/>
        <a:lstStyle/>
        <a:p>
          <a:endParaRPr lang="en-US"/>
        </a:p>
      </dgm:t>
    </dgm:pt>
    <dgm:pt modelId="{CA563FDB-2414-4623-A37F-99FB40532291}" type="sibTrans" cxnId="{706A0D54-1AA2-4D81-AB61-15DD485D326F}">
      <dgm:prSet/>
      <dgm:spPr/>
      <dgm:t>
        <a:bodyPr/>
        <a:lstStyle/>
        <a:p>
          <a:endParaRPr lang="en-US"/>
        </a:p>
      </dgm:t>
    </dgm:pt>
    <dgm:pt modelId="{A8773B91-1D0A-4ABE-921A-07B55C9FDC85}">
      <dgm:prSet custT="1"/>
      <dgm:spPr/>
      <dgm:t>
        <a:bodyPr/>
        <a:lstStyle/>
        <a:p>
          <a:r>
            <a:rPr lang="en-US" sz="1400" dirty="0" smtClean="0"/>
            <a:t> 18 students</a:t>
          </a:r>
        </a:p>
        <a:p>
          <a:r>
            <a:rPr lang="en-US" sz="1400" dirty="0" smtClean="0"/>
            <a:t>Spring 2012</a:t>
          </a:r>
          <a:endParaRPr lang="en-US" sz="1400" dirty="0"/>
        </a:p>
      </dgm:t>
    </dgm:pt>
    <dgm:pt modelId="{60662268-F492-48DA-80A2-29EA858F031F}" type="parTrans" cxnId="{2B82CB6E-70C5-4B8A-947D-9B7A0018A478}">
      <dgm:prSet/>
      <dgm:spPr/>
      <dgm:t>
        <a:bodyPr/>
        <a:lstStyle/>
        <a:p>
          <a:endParaRPr lang="en-US"/>
        </a:p>
      </dgm:t>
    </dgm:pt>
    <dgm:pt modelId="{F8CE4130-550E-4CC5-8F30-532CECAF329F}" type="sibTrans" cxnId="{2B82CB6E-70C5-4B8A-947D-9B7A0018A478}">
      <dgm:prSet/>
      <dgm:spPr/>
      <dgm:t>
        <a:bodyPr/>
        <a:lstStyle/>
        <a:p>
          <a:endParaRPr lang="en-US"/>
        </a:p>
      </dgm:t>
    </dgm:pt>
    <dgm:pt modelId="{67D602F9-E979-4D3E-A20A-5269660310D3}" type="pres">
      <dgm:prSet presAssocID="{0440517E-FE83-4D4D-B765-E7BD515D3E0B}" presName="CompostProcess" presStyleCnt="0">
        <dgm:presLayoutVars>
          <dgm:dir/>
          <dgm:resizeHandles val="exact"/>
        </dgm:presLayoutVars>
      </dgm:prSet>
      <dgm:spPr/>
    </dgm:pt>
    <dgm:pt modelId="{C40C11D5-325B-4526-8781-4009E396C983}" type="pres">
      <dgm:prSet presAssocID="{0440517E-FE83-4D4D-B765-E7BD515D3E0B}" presName="arrow" presStyleLbl="bgShp" presStyleIdx="0" presStyleCnt="1"/>
      <dgm:spPr/>
    </dgm:pt>
    <dgm:pt modelId="{5F5F22C8-D605-4A96-BBD6-947CF30724FB}" type="pres">
      <dgm:prSet presAssocID="{0440517E-FE83-4D4D-B765-E7BD515D3E0B}" presName="linearProcess" presStyleCnt="0"/>
      <dgm:spPr/>
    </dgm:pt>
    <dgm:pt modelId="{17F18176-84E6-4830-8D2F-03AF6F5A9F85}" type="pres">
      <dgm:prSet presAssocID="{A2CFF61F-7D92-4065-8E1A-E9ED48003D20}" presName="textNode" presStyleLbl="node1" presStyleIdx="0" presStyleCnt="7">
        <dgm:presLayoutVars>
          <dgm:bulletEnabled val="1"/>
        </dgm:presLayoutVars>
      </dgm:prSet>
      <dgm:spPr/>
      <dgm:t>
        <a:bodyPr/>
        <a:lstStyle/>
        <a:p>
          <a:endParaRPr lang="en-US"/>
        </a:p>
      </dgm:t>
    </dgm:pt>
    <dgm:pt modelId="{7111B17E-0DAB-431C-9A91-E7CF606F3221}" type="pres">
      <dgm:prSet presAssocID="{C77620D3-153F-4012-BC99-0C781BAA3846}" presName="sibTrans" presStyleCnt="0"/>
      <dgm:spPr/>
    </dgm:pt>
    <dgm:pt modelId="{01C324EA-BD5C-42D3-8E4A-8E1244549A23}" type="pres">
      <dgm:prSet presAssocID="{8C06DC70-7B19-4D53-BF4B-A922E196DB31}" presName="textNode" presStyleLbl="node1" presStyleIdx="1" presStyleCnt="7">
        <dgm:presLayoutVars>
          <dgm:bulletEnabled val="1"/>
        </dgm:presLayoutVars>
      </dgm:prSet>
      <dgm:spPr/>
      <dgm:t>
        <a:bodyPr/>
        <a:lstStyle/>
        <a:p>
          <a:endParaRPr lang="en-US"/>
        </a:p>
      </dgm:t>
    </dgm:pt>
    <dgm:pt modelId="{52EB5494-AC9D-4131-BFD0-D1402CC8BBEA}" type="pres">
      <dgm:prSet presAssocID="{1C0F0808-2BF4-420A-B25B-3E07CAAFF6E9}" presName="sibTrans" presStyleCnt="0"/>
      <dgm:spPr/>
    </dgm:pt>
    <dgm:pt modelId="{710A746D-CF68-4D7A-B6B1-B9078435B9F0}" type="pres">
      <dgm:prSet presAssocID="{2F72C44B-74A3-42E2-A247-E110AE22A74D}" presName="textNode" presStyleLbl="node1" presStyleIdx="2" presStyleCnt="7" custScaleX="110007">
        <dgm:presLayoutVars>
          <dgm:bulletEnabled val="1"/>
        </dgm:presLayoutVars>
      </dgm:prSet>
      <dgm:spPr/>
      <dgm:t>
        <a:bodyPr/>
        <a:lstStyle/>
        <a:p>
          <a:endParaRPr lang="en-US"/>
        </a:p>
      </dgm:t>
    </dgm:pt>
    <dgm:pt modelId="{310AB227-655F-45B6-9952-45728F639B94}" type="pres">
      <dgm:prSet presAssocID="{3A2B5ABB-7763-4481-8E57-EAEC123C4768}" presName="sibTrans" presStyleCnt="0"/>
      <dgm:spPr/>
    </dgm:pt>
    <dgm:pt modelId="{2D01F8E7-F645-4476-B4C5-8CB10018D1C0}" type="pres">
      <dgm:prSet presAssocID="{E92A4476-6E9C-454B-B54E-DCCFBFC1D52F}" presName="textNode" presStyleLbl="node1" presStyleIdx="3" presStyleCnt="7">
        <dgm:presLayoutVars>
          <dgm:bulletEnabled val="1"/>
        </dgm:presLayoutVars>
      </dgm:prSet>
      <dgm:spPr/>
      <dgm:t>
        <a:bodyPr/>
        <a:lstStyle/>
        <a:p>
          <a:endParaRPr lang="en-US"/>
        </a:p>
      </dgm:t>
    </dgm:pt>
    <dgm:pt modelId="{BED86BD4-E502-41D5-9C07-E392D9DCFFBA}" type="pres">
      <dgm:prSet presAssocID="{CE09376F-66E2-4D4B-9170-1259E67A2447}" presName="sibTrans" presStyleCnt="0"/>
      <dgm:spPr/>
    </dgm:pt>
    <dgm:pt modelId="{BF830B78-777E-41A4-9EC8-A52485E4A3AB}" type="pres">
      <dgm:prSet presAssocID="{F5DA6AC7-BA57-4879-B6F2-BEB47ED35E81}" presName="textNode" presStyleLbl="node1" presStyleIdx="4" presStyleCnt="7">
        <dgm:presLayoutVars>
          <dgm:bulletEnabled val="1"/>
        </dgm:presLayoutVars>
      </dgm:prSet>
      <dgm:spPr/>
      <dgm:t>
        <a:bodyPr/>
        <a:lstStyle/>
        <a:p>
          <a:endParaRPr lang="en-US"/>
        </a:p>
      </dgm:t>
    </dgm:pt>
    <dgm:pt modelId="{91D071B8-33EE-4D9A-87ED-432D8F7CA5E9}" type="pres">
      <dgm:prSet presAssocID="{CCE3AB66-62A3-4BF4-8015-516138C9FC77}" presName="sibTrans" presStyleCnt="0"/>
      <dgm:spPr/>
    </dgm:pt>
    <dgm:pt modelId="{26E82575-FEC3-49C5-8ECA-71979DA1DBD4}" type="pres">
      <dgm:prSet presAssocID="{82374FA6-24BF-4F27-AFDA-654CB790B29B}" presName="textNode" presStyleLbl="node1" presStyleIdx="5" presStyleCnt="7">
        <dgm:presLayoutVars>
          <dgm:bulletEnabled val="1"/>
        </dgm:presLayoutVars>
      </dgm:prSet>
      <dgm:spPr/>
      <dgm:t>
        <a:bodyPr/>
        <a:lstStyle/>
        <a:p>
          <a:endParaRPr lang="en-US"/>
        </a:p>
      </dgm:t>
    </dgm:pt>
    <dgm:pt modelId="{CE5F0981-7287-4BD1-8124-549A2B5EC474}" type="pres">
      <dgm:prSet presAssocID="{CA563FDB-2414-4623-A37F-99FB40532291}" presName="sibTrans" presStyleCnt="0"/>
      <dgm:spPr/>
    </dgm:pt>
    <dgm:pt modelId="{6A5F7FAC-D489-403B-A8B9-A41D576708BD}" type="pres">
      <dgm:prSet presAssocID="{A8773B91-1D0A-4ABE-921A-07B55C9FDC85}" presName="textNode" presStyleLbl="node1" presStyleIdx="6" presStyleCnt="7">
        <dgm:presLayoutVars>
          <dgm:bulletEnabled val="1"/>
        </dgm:presLayoutVars>
      </dgm:prSet>
      <dgm:spPr/>
      <dgm:t>
        <a:bodyPr/>
        <a:lstStyle/>
        <a:p>
          <a:endParaRPr lang="en-US"/>
        </a:p>
      </dgm:t>
    </dgm:pt>
  </dgm:ptLst>
  <dgm:cxnLst>
    <dgm:cxn modelId="{9561E946-28ED-4997-B20B-4FA1290C5A36}" srcId="{0440517E-FE83-4D4D-B765-E7BD515D3E0B}" destId="{E92A4476-6E9C-454B-B54E-DCCFBFC1D52F}" srcOrd="3" destOrd="0" parTransId="{DDA54A9C-BC16-4AF6-8311-1294AE7DDCD8}" sibTransId="{CE09376F-66E2-4D4B-9170-1259E67A2447}"/>
    <dgm:cxn modelId="{2B82CB6E-70C5-4B8A-947D-9B7A0018A478}" srcId="{0440517E-FE83-4D4D-B765-E7BD515D3E0B}" destId="{A8773B91-1D0A-4ABE-921A-07B55C9FDC85}" srcOrd="6" destOrd="0" parTransId="{60662268-F492-48DA-80A2-29EA858F031F}" sibTransId="{F8CE4130-550E-4CC5-8F30-532CECAF329F}"/>
    <dgm:cxn modelId="{C67E4747-9949-464A-B5FD-6BCD52E675E9}" type="presOf" srcId="{2F72C44B-74A3-42E2-A247-E110AE22A74D}" destId="{710A746D-CF68-4D7A-B6B1-B9078435B9F0}" srcOrd="0" destOrd="0" presId="urn:microsoft.com/office/officeart/2005/8/layout/hProcess9"/>
    <dgm:cxn modelId="{AD6A714E-CB52-4CF5-BEC5-A3AECC1D79EB}" type="presOf" srcId="{A2CFF61F-7D92-4065-8E1A-E9ED48003D20}" destId="{17F18176-84E6-4830-8D2F-03AF6F5A9F85}" srcOrd="0" destOrd="0" presId="urn:microsoft.com/office/officeart/2005/8/layout/hProcess9"/>
    <dgm:cxn modelId="{4685340E-2797-4AA4-A749-A6E353203ADA}" type="presOf" srcId="{82374FA6-24BF-4F27-AFDA-654CB790B29B}" destId="{26E82575-FEC3-49C5-8ECA-71979DA1DBD4}" srcOrd="0" destOrd="0" presId="urn:microsoft.com/office/officeart/2005/8/layout/hProcess9"/>
    <dgm:cxn modelId="{706A0D54-1AA2-4D81-AB61-15DD485D326F}" srcId="{0440517E-FE83-4D4D-B765-E7BD515D3E0B}" destId="{82374FA6-24BF-4F27-AFDA-654CB790B29B}" srcOrd="5" destOrd="0" parTransId="{F30895E9-CAE6-42D0-A12D-F2D941075F84}" sibTransId="{CA563FDB-2414-4623-A37F-99FB40532291}"/>
    <dgm:cxn modelId="{AA9F8569-538A-4E49-8CD2-CD9E42762A67}" type="presOf" srcId="{E92A4476-6E9C-454B-B54E-DCCFBFC1D52F}" destId="{2D01F8E7-F645-4476-B4C5-8CB10018D1C0}" srcOrd="0" destOrd="0" presId="urn:microsoft.com/office/officeart/2005/8/layout/hProcess9"/>
    <dgm:cxn modelId="{113BE2F1-A798-472A-83EB-B206CD21D108}" type="presOf" srcId="{0440517E-FE83-4D4D-B765-E7BD515D3E0B}" destId="{67D602F9-E979-4D3E-A20A-5269660310D3}" srcOrd="0" destOrd="0" presId="urn:microsoft.com/office/officeart/2005/8/layout/hProcess9"/>
    <dgm:cxn modelId="{B45F9893-EE15-4B4A-B568-BC0BF8B5D78E}" srcId="{0440517E-FE83-4D4D-B765-E7BD515D3E0B}" destId="{A2CFF61F-7D92-4065-8E1A-E9ED48003D20}" srcOrd="0" destOrd="0" parTransId="{2B999F05-C5F7-4BD1-8D4C-2B966491CE2B}" sibTransId="{C77620D3-153F-4012-BC99-0C781BAA3846}"/>
    <dgm:cxn modelId="{D01C404D-514E-4FF7-A006-7D1D956BA0C6}" type="presOf" srcId="{8C06DC70-7B19-4D53-BF4B-A922E196DB31}" destId="{01C324EA-BD5C-42D3-8E4A-8E1244549A23}" srcOrd="0" destOrd="0" presId="urn:microsoft.com/office/officeart/2005/8/layout/hProcess9"/>
    <dgm:cxn modelId="{05569A79-A263-4EB3-96B8-32FA7382E836}" type="presOf" srcId="{F5DA6AC7-BA57-4879-B6F2-BEB47ED35E81}" destId="{BF830B78-777E-41A4-9EC8-A52485E4A3AB}" srcOrd="0" destOrd="0" presId="urn:microsoft.com/office/officeart/2005/8/layout/hProcess9"/>
    <dgm:cxn modelId="{8E0A3B01-C3F1-4E1C-BEEC-CEAA4A801FF5}" type="presOf" srcId="{A8773B91-1D0A-4ABE-921A-07B55C9FDC85}" destId="{6A5F7FAC-D489-403B-A8B9-A41D576708BD}" srcOrd="0" destOrd="0" presId="urn:microsoft.com/office/officeart/2005/8/layout/hProcess9"/>
    <dgm:cxn modelId="{5F00293B-72D1-495B-9F88-BD6CE73E95E1}" srcId="{0440517E-FE83-4D4D-B765-E7BD515D3E0B}" destId="{2F72C44B-74A3-42E2-A247-E110AE22A74D}" srcOrd="2" destOrd="0" parTransId="{3F8E887F-09AF-43E9-A088-7E49A5A19A6B}" sibTransId="{3A2B5ABB-7763-4481-8E57-EAEC123C4768}"/>
    <dgm:cxn modelId="{6647D6B3-F633-48A8-97DE-6D6A5D53A340}" srcId="{0440517E-FE83-4D4D-B765-E7BD515D3E0B}" destId="{8C06DC70-7B19-4D53-BF4B-A922E196DB31}" srcOrd="1" destOrd="0" parTransId="{61AD7CCC-9EC2-4818-8FCE-E8CFD55420EF}" sibTransId="{1C0F0808-2BF4-420A-B25B-3E07CAAFF6E9}"/>
    <dgm:cxn modelId="{F3C8A8E6-46E7-4080-BD7D-252D5554FEB3}" srcId="{0440517E-FE83-4D4D-B765-E7BD515D3E0B}" destId="{F5DA6AC7-BA57-4879-B6F2-BEB47ED35E81}" srcOrd="4" destOrd="0" parTransId="{76E28D34-C0D7-4792-83CA-5A990C3ED751}" sibTransId="{CCE3AB66-62A3-4BF4-8015-516138C9FC77}"/>
    <dgm:cxn modelId="{AD45E96E-5B21-44D5-A7CD-D1204D24DB57}" type="presParOf" srcId="{67D602F9-E979-4D3E-A20A-5269660310D3}" destId="{C40C11D5-325B-4526-8781-4009E396C983}" srcOrd="0" destOrd="0" presId="urn:microsoft.com/office/officeart/2005/8/layout/hProcess9"/>
    <dgm:cxn modelId="{FC0ADBC2-8922-4A44-9E17-B9E2DF7407AA}" type="presParOf" srcId="{67D602F9-E979-4D3E-A20A-5269660310D3}" destId="{5F5F22C8-D605-4A96-BBD6-947CF30724FB}" srcOrd="1" destOrd="0" presId="urn:microsoft.com/office/officeart/2005/8/layout/hProcess9"/>
    <dgm:cxn modelId="{973B093F-292E-4205-87D9-F721A4692F59}" type="presParOf" srcId="{5F5F22C8-D605-4A96-BBD6-947CF30724FB}" destId="{17F18176-84E6-4830-8D2F-03AF6F5A9F85}" srcOrd="0" destOrd="0" presId="urn:microsoft.com/office/officeart/2005/8/layout/hProcess9"/>
    <dgm:cxn modelId="{5F1B7DB0-CF40-4F44-A7B9-868A73044A06}" type="presParOf" srcId="{5F5F22C8-D605-4A96-BBD6-947CF30724FB}" destId="{7111B17E-0DAB-431C-9A91-E7CF606F3221}" srcOrd="1" destOrd="0" presId="urn:microsoft.com/office/officeart/2005/8/layout/hProcess9"/>
    <dgm:cxn modelId="{D6B0FE7B-F979-4360-8D78-AB40DDCDF150}" type="presParOf" srcId="{5F5F22C8-D605-4A96-BBD6-947CF30724FB}" destId="{01C324EA-BD5C-42D3-8E4A-8E1244549A23}" srcOrd="2" destOrd="0" presId="urn:microsoft.com/office/officeart/2005/8/layout/hProcess9"/>
    <dgm:cxn modelId="{FBB6AC5D-EBEC-47FB-AF84-1238D1169FC0}" type="presParOf" srcId="{5F5F22C8-D605-4A96-BBD6-947CF30724FB}" destId="{52EB5494-AC9D-4131-BFD0-D1402CC8BBEA}" srcOrd="3" destOrd="0" presId="urn:microsoft.com/office/officeart/2005/8/layout/hProcess9"/>
    <dgm:cxn modelId="{A59CE0AB-2BEC-42CB-80AE-1ED78B9642ED}" type="presParOf" srcId="{5F5F22C8-D605-4A96-BBD6-947CF30724FB}" destId="{710A746D-CF68-4D7A-B6B1-B9078435B9F0}" srcOrd="4" destOrd="0" presId="urn:microsoft.com/office/officeart/2005/8/layout/hProcess9"/>
    <dgm:cxn modelId="{42AF0AE6-9C6B-4AF1-BC5C-C3170E6C6FAB}" type="presParOf" srcId="{5F5F22C8-D605-4A96-BBD6-947CF30724FB}" destId="{310AB227-655F-45B6-9952-45728F639B94}" srcOrd="5" destOrd="0" presId="urn:microsoft.com/office/officeart/2005/8/layout/hProcess9"/>
    <dgm:cxn modelId="{EE15EB40-FBF7-4497-B3C6-36949B329328}" type="presParOf" srcId="{5F5F22C8-D605-4A96-BBD6-947CF30724FB}" destId="{2D01F8E7-F645-4476-B4C5-8CB10018D1C0}" srcOrd="6" destOrd="0" presId="urn:microsoft.com/office/officeart/2005/8/layout/hProcess9"/>
    <dgm:cxn modelId="{75A5A8E4-246D-41E9-B7F4-838DA0F4B7AC}" type="presParOf" srcId="{5F5F22C8-D605-4A96-BBD6-947CF30724FB}" destId="{BED86BD4-E502-41D5-9C07-E392D9DCFFBA}" srcOrd="7" destOrd="0" presId="urn:microsoft.com/office/officeart/2005/8/layout/hProcess9"/>
    <dgm:cxn modelId="{BEE5E01A-57A7-472C-A0BE-0A15B53CA468}" type="presParOf" srcId="{5F5F22C8-D605-4A96-BBD6-947CF30724FB}" destId="{BF830B78-777E-41A4-9EC8-A52485E4A3AB}" srcOrd="8" destOrd="0" presId="urn:microsoft.com/office/officeart/2005/8/layout/hProcess9"/>
    <dgm:cxn modelId="{2403C48E-174F-42BD-819D-2BCA8E200E9C}" type="presParOf" srcId="{5F5F22C8-D605-4A96-BBD6-947CF30724FB}" destId="{91D071B8-33EE-4D9A-87ED-432D8F7CA5E9}" srcOrd="9" destOrd="0" presId="urn:microsoft.com/office/officeart/2005/8/layout/hProcess9"/>
    <dgm:cxn modelId="{0674E073-D7FB-4493-9ABA-82A325CA9EC8}" type="presParOf" srcId="{5F5F22C8-D605-4A96-BBD6-947CF30724FB}" destId="{26E82575-FEC3-49C5-8ECA-71979DA1DBD4}" srcOrd="10" destOrd="0" presId="urn:microsoft.com/office/officeart/2005/8/layout/hProcess9"/>
    <dgm:cxn modelId="{A53F3745-27E0-42FF-9FE0-C664FB1C6754}" type="presParOf" srcId="{5F5F22C8-D605-4A96-BBD6-947CF30724FB}" destId="{CE5F0981-7287-4BD1-8124-549A2B5EC474}" srcOrd="11" destOrd="0" presId="urn:microsoft.com/office/officeart/2005/8/layout/hProcess9"/>
    <dgm:cxn modelId="{00B129B4-62C0-4FC6-9FBA-C9756AE60C47}" type="presParOf" srcId="{5F5F22C8-D605-4A96-BBD6-947CF30724FB}" destId="{6A5F7FAC-D489-403B-A8B9-A41D576708BD}"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C11D5-325B-4526-8781-4009E396C983}">
      <dsp:nvSpPr>
        <dsp:cNvPr id="0" name=""/>
        <dsp:cNvSpPr/>
      </dsp:nvSpPr>
      <dsp:spPr>
        <a:xfrm>
          <a:off x="617219" y="0"/>
          <a:ext cx="6995160" cy="46259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F18176-84E6-4830-8D2F-03AF6F5A9F85}">
      <dsp:nvSpPr>
        <dsp:cNvPr id="0" name=""/>
        <dsp:cNvSpPr/>
      </dsp:nvSpPr>
      <dsp:spPr>
        <a:xfrm>
          <a:off x="3862"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Needs Analysis  School of Nursing </a:t>
          </a:r>
        </a:p>
        <a:p>
          <a:pPr lvl="0" algn="ctr" defTabSz="622300">
            <a:lnSpc>
              <a:spcPct val="90000"/>
            </a:lnSpc>
            <a:spcBef>
              <a:spcPct val="0"/>
            </a:spcBef>
            <a:spcAft>
              <a:spcPct val="35000"/>
            </a:spcAft>
          </a:pPr>
          <a:r>
            <a:rPr lang="en-US" sz="1400" kern="1200" dirty="0" smtClean="0"/>
            <a:t>Summer 2009</a:t>
          </a:r>
          <a:endParaRPr lang="en-US" sz="1400" kern="1200" dirty="0"/>
        </a:p>
      </dsp:txBody>
      <dsp:txXfrm>
        <a:off x="53412" y="1437342"/>
        <a:ext cx="915937" cy="1751290"/>
      </dsp:txXfrm>
    </dsp:sp>
    <dsp:sp modelId="{01C324EA-BD5C-42D3-8E4A-8E1244549A23}">
      <dsp:nvSpPr>
        <dsp:cNvPr id="0" name=""/>
        <dsp:cNvSpPr/>
      </dsp:nvSpPr>
      <dsp:spPr>
        <a:xfrm>
          <a:off x="1188072"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Research - DL Pedagogy and Textbook Review</a:t>
          </a:r>
        </a:p>
        <a:p>
          <a:pPr lvl="0" algn="ctr" defTabSz="622300">
            <a:lnSpc>
              <a:spcPct val="90000"/>
            </a:lnSpc>
            <a:spcBef>
              <a:spcPct val="0"/>
            </a:spcBef>
            <a:spcAft>
              <a:spcPct val="35000"/>
            </a:spcAft>
          </a:pPr>
          <a:r>
            <a:rPr lang="en-US" sz="1400" kern="1200" dirty="0" smtClean="0"/>
            <a:t>Fall 2009</a:t>
          </a:r>
          <a:endParaRPr lang="en-US" sz="1400" kern="1200" dirty="0"/>
        </a:p>
      </dsp:txBody>
      <dsp:txXfrm>
        <a:off x="1237622" y="1437342"/>
        <a:ext cx="915937" cy="1751290"/>
      </dsp:txXfrm>
    </dsp:sp>
    <dsp:sp modelId="{710A746D-CF68-4D7A-B6B1-B9078435B9F0}">
      <dsp:nvSpPr>
        <dsp:cNvPr id="0" name=""/>
        <dsp:cNvSpPr/>
      </dsp:nvSpPr>
      <dsp:spPr>
        <a:xfrm>
          <a:off x="2372283" y="1387792"/>
          <a:ext cx="1116612"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Develop</a:t>
          </a:r>
        </a:p>
        <a:p>
          <a:pPr lvl="0" algn="ctr" defTabSz="622300">
            <a:lnSpc>
              <a:spcPct val="90000"/>
            </a:lnSpc>
            <a:spcBef>
              <a:spcPct val="0"/>
            </a:spcBef>
            <a:spcAft>
              <a:spcPct val="35000"/>
            </a:spcAft>
          </a:pPr>
          <a:r>
            <a:rPr lang="en-US" sz="1400" kern="1200" dirty="0" smtClean="0"/>
            <a:t>Course </a:t>
          </a:r>
        </a:p>
        <a:p>
          <a:pPr lvl="0" algn="ctr" defTabSz="622300">
            <a:lnSpc>
              <a:spcPct val="90000"/>
            </a:lnSpc>
            <a:spcBef>
              <a:spcPct val="0"/>
            </a:spcBef>
            <a:spcAft>
              <a:spcPct val="35000"/>
            </a:spcAft>
          </a:pPr>
          <a:r>
            <a:rPr lang="en-US" sz="1400" kern="1200" dirty="0" smtClean="0"/>
            <a:t>January –May 2010</a:t>
          </a:r>
          <a:endParaRPr lang="en-US" sz="1400" kern="1200" dirty="0"/>
        </a:p>
      </dsp:txBody>
      <dsp:txXfrm>
        <a:off x="2426792" y="1442301"/>
        <a:ext cx="1007594" cy="1741372"/>
      </dsp:txXfrm>
    </dsp:sp>
    <dsp:sp modelId="{2D01F8E7-F645-4476-B4C5-8CB10018D1C0}">
      <dsp:nvSpPr>
        <dsp:cNvPr id="0" name=""/>
        <dsp:cNvSpPr/>
      </dsp:nvSpPr>
      <dsp:spPr>
        <a:xfrm>
          <a:off x="3658068"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 Pilot- 6 faculty, 2 students</a:t>
          </a:r>
        </a:p>
        <a:p>
          <a:pPr lvl="0" algn="ctr" defTabSz="622300">
            <a:lnSpc>
              <a:spcPct val="90000"/>
            </a:lnSpc>
            <a:spcBef>
              <a:spcPct val="0"/>
            </a:spcBef>
            <a:spcAft>
              <a:spcPct val="35000"/>
            </a:spcAft>
          </a:pPr>
          <a:r>
            <a:rPr lang="en-US" sz="1400" kern="1200" dirty="0" smtClean="0"/>
            <a:t>Summer 2010</a:t>
          </a:r>
          <a:endParaRPr lang="en-US" sz="1400" kern="1200" dirty="0"/>
        </a:p>
      </dsp:txBody>
      <dsp:txXfrm>
        <a:off x="3707618" y="1437342"/>
        <a:ext cx="915937" cy="1751290"/>
      </dsp:txXfrm>
    </dsp:sp>
    <dsp:sp modelId="{BF830B78-777E-41A4-9EC8-A52485E4A3AB}">
      <dsp:nvSpPr>
        <dsp:cNvPr id="0" name=""/>
        <dsp:cNvSpPr/>
      </dsp:nvSpPr>
      <dsp:spPr>
        <a:xfrm>
          <a:off x="4842279"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14 students, 1 faculty</a:t>
          </a:r>
        </a:p>
        <a:p>
          <a:pPr lvl="0" algn="ctr" defTabSz="622300">
            <a:lnSpc>
              <a:spcPct val="90000"/>
            </a:lnSpc>
            <a:spcBef>
              <a:spcPct val="0"/>
            </a:spcBef>
            <a:spcAft>
              <a:spcPct val="35000"/>
            </a:spcAft>
          </a:pPr>
          <a:r>
            <a:rPr lang="en-US" sz="1400" kern="1200" dirty="0" smtClean="0"/>
            <a:t>Spring  2011</a:t>
          </a:r>
          <a:endParaRPr lang="en-US" sz="1400" kern="1200" dirty="0"/>
        </a:p>
      </dsp:txBody>
      <dsp:txXfrm>
        <a:off x="4891829" y="1437342"/>
        <a:ext cx="915937" cy="1751290"/>
      </dsp:txXfrm>
    </dsp:sp>
    <dsp:sp modelId="{26E82575-FEC3-49C5-8ECA-71979DA1DBD4}">
      <dsp:nvSpPr>
        <dsp:cNvPr id="0" name=""/>
        <dsp:cNvSpPr/>
      </dsp:nvSpPr>
      <dsp:spPr>
        <a:xfrm>
          <a:off x="6026489"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 8 Students</a:t>
          </a:r>
        </a:p>
        <a:p>
          <a:pPr lvl="0" algn="ctr" defTabSz="622300">
            <a:lnSpc>
              <a:spcPct val="90000"/>
            </a:lnSpc>
            <a:spcBef>
              <a:spcPct val="0"/>
            </a:spcBef>
            <a:spcAft>
              <a:spcPct val="35000"/>
            </a:spcAft>
          </a:pPr>
          <a:r>
            <a:rPr lang="en-US" sz="1400" kern="1200" dirty="0" smtClean="0"/>
            <a:t>Summer 2011</a:t>
          </a:r>
          <a:endParaRPr lang="en-US" sz="1400" kern="1200" dirty="0"/>
        </a:p>
      </dsp:txBody>
      <dsp:txXfrm>
        <a:off x="6076039" y="1437342"/>
        <a:ext cx="915937" cy="1751290"/>
      </dsp:txXfrm>
    </dsp:sp>
    <dsp:sp modelId="{6A5F7FAC-D489-403B-A8B9-A41D576708BD}">
      <dsp:nvSpPr>
        <dsp:cNvPr id="0" name=""/>
        <dsp:cNvSpPr/>
      </dsp:nvSpPr>
      <dsp:spPr>
        <a:xfrm>
          <a:off x="7210700" y="1387792"/>
          <a:ext cx="1015037" cy="185039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 18 students</a:t>
          </a:r>
        </a:p>
        <a:p>
          <a:pPr lvl="0" algn="ctr" defTabSz="622300">
            <a:lnSpc>
              <a:spcPct val="90000"/>
            </a:lnSpc>
            <a:spcBef>
              <a:spcPct val="0"/>
            </a:spcBef>
            <a:spcAft>
              <a:spcPct val="35000"/>
            </a:spcAft>
          </a:pPr>
          <a:r>
            <a:rPr lang="en-US" sz="1400" kern="1200" dirty="0" smtClean="0"/>
            <a:t>Spring 2012</a:t>
          </a:r>
          <a:endParaRPr lang="en-US" sz="1400" kern="1200" dirty="0"/>
        </a:p>
      </dsp:txBody>
      <dsp:txXfrm>
        <a:off x="7260250" y="1437342"/>
        <a:ext cx="915937" cy="17512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03EA85A-134A-4389-9A67-6044FF8FE70E}" type="datetimeFigureOut">
              <a:rPr lang="en-US" smtClean="0"/>
              <a:pPr/>
              <a:t>2/24/2012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5F1B9E6-28CA-46E0-9249-0123292450F9}" type="slidenum">
              <a:rPr lang="en-US" smtClean="0"/>
              <a:pPr/>
              <a:t>‹#›</a:t>
            </a:fld>
            <a:endParaRPr lang="en-US"/>
          </a:p>
        </p:txBody>
      </p:sp>
    </p:spTree>
    <p:extLst>
      <p:ext uri="{BB962C8B-B14F-4D97-AF65-F5344CB8AC3E}">
        <p14:creationId xmlns:p14="http://schemas.microsoft.com/office/powerpoint/2010/main" val="9202988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3C88BCB-868E-4D5D-9A25-9C6E4FACC01E}"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B00C-3EEF-4B4B-8C47-3CED94A7D3D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88BCB-868E-4D5D-9A25-9C6E4FACC01E}"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88BCB-868E-4D5D-9A25-9C6E4FACC01E}" type="datetimeFigureOut">
              <a:rPr lang="en-US" smtClean="0"/>
              <a:pPr/>
              <a:t>2/24/2012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88BCB-868E-4D5D-9A25-9C6E4FACC01E}"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C88BCB-868E-4D5D-9A25-9C6E4FACC01E}"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B00C-3EEF-4B4B-8C47-3CED94A7D3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C88BCB-868E-4D5D-9A25-9C6E4FACC01E}"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C88BCB-868E-4D5D-9A25-9C6E4FACC01E}" type="datetimeFigureOut">
              <a:rPr lang="en-US" smtClean="0"/>
              <a:pPr/>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C88BCB-868E-4D5D-9A25-9C6E4FACC01E}" type="datetimeFigureOut">
              <a:rPr lang="en-US" smtClean="0"/>
              <a:pPr/>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88BCB-868E-4D5D-9A25-9C6E4FACC01E}" type="datetimeFigureOut">
              <a:rPr lang="en-US" smtClean="0"/>
              <a:pPr/>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7B00C-3EEF-4B4B-8C47-3CED94A7D3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C88BCB-868E-4D5D-9A25-9C6E4FACC01E}"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7B00C-3EEF-4B4B-8C47-3CED94A7D3D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3C88BCB-868E-4D5D-9A25-9C6E4FACC01E}" type="datetimeFigureOut">
              <a:rPr lang="en-US" smtClean="0"/>
              <a:pPr/>
              <a:t>2/24/2012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077B00C-3EEF-4B4B-8C47-3CED94A7D3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3C88BCB-868E-4D5D-9A25-9C6E4FACC01E}" type="datetimeFigureOut">
              <a:rPr lang="en-US" smtClean="0"/>
              <a:pPr/>
              <a:t>2/24/2012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077B00C-3EEF-4B4B-8C47-3CED94A7D3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www.vark-learn.com/english/page.asp?p=questionnai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reeze.quinnipiac.edu/p49233831/" TargetMode="External"/><Relationship Id="rId2" Type="http://schemas.openxmlformats.org/officeDocument/2006/relationships/hyperlink" Target="http://voicethread.com/share/19289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reeze.quinnipiac.edu/p22916718/" TargetMode="External"/><Relationship Id="rId2" Type="http://schemas.openxmlformats.org/officeDocument/2006/relationships/hyperlink" Target="http://voicethread.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reeze.quinnipiac.edu/p60131440/" TargetMode="External"/><Relationship Id="rId2" Type="http://schemas.openxmlformats.org/officeDocument/2006/relationships/hyperlink" Target="http://lingtlanguag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ordreference.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igitalpedagog.org/?p=637" TargetMode="External"/><Relationship Id="rId2" Type="http://schemas.openxmlformats.org/officeDocument/2006/relationships/hyperlink" Target="http://www.makebeliefscomix.com/Comix/"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Jennifer.rafferty@quinnipia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www.qmprogram.org/files/RubricStandards2008-201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ion.uillinois.edu/resources/tutorials/pedagogy/selfEval.asp"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13192" cy="1636776"/>
          </a:xfrm>
        </p:spPr>
        <p:txBody>
          <a:bodyPr>
            <a:noAutofit/>
          </a:bodyPr>
          <a:lstStyle/>
          <a:p>
            <a:r>
              <a:rPr lang="en-US" sz="4000" dirty="0" smtClean="0"/>
              <a:t>The Rewards and Challenges of Teaching Spanish Online: From Development to Delivery</a:t>
            </a:r>
            <a:endParaRPr lang="en-US" sz="4000" dirty="0"/>
          </a:p>
        </p:txBody>
      </p:sp>
      <p:sp>
        <p:nvSpPr>
          <p:cNvPr id="6" name="Content Placeholder 5"/>
          <p:cNvSpPr>
            <a:spLocks noGrp="1"/>
          </p:cNvSpPr>
          <p:nvPr>
            <p:ph type="subTitle" idx="4294967295"/>
          </p:nvPr>
        </p:nvSpPr>
        <p:spPr>
          <a:xfrm>
            <a:off x="4029075" y="3540125"/>
            <a:ext cx="5114925" cy="1641475"/>
          </a:xfrm>
        </p:spPr>
        <p:txBody>
          <a:bodyPr>
            <a:noAutofit/>
          </a:bodyPr>
          <a:lstStyle/>
          <a:p>
            <a:r>
              <a:rPr lang="en-US" sz="1600" b="1" dirty="0" smtClean="0"/>
              <a:t>Jennifer Rafferty, MA, M.Ed.</a:t>
            </a:r>
          </a:p>
          <a:p>
            <a:r>
              <a:rPr lang="en-US" sz="1600" b="1" dirty="0" smtClean="0"/>
              <a:t>Associate Director of Instructional Design-QU Online</a:t>
            </a:r>
          </a:p>
          <a:p>
            <a:r>
              <a:rPr lang="en-US" sz="1600" b="1" dirty="0" smtClean="0"/>
              <a:t>Part-time Spanish Instructor, School of Health Sciences, Quinnipiac University</a:t>
            </a:r>
          </a:p>
          <a:p>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Stage for the Course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Module 1</a:t>
            </a:r>
          </a:p>
          <a:p>
            <a:pPr lvl="1"/>
            <a:r>
              <a:rPr lang="en-US" dirty="0" smtClean="0"/>
              <a:t>Reflection activity on learning styles and study strategies with </a:t>
            </a:r>
            <a:r>
              <a:rPr lang="en-US" dirty="0" err="1" smtClean="0">
                <a:hlinkClick r:id="rId2"/>
              </a:rPr>
              <a:t>Vark</a:t>
            </a:r>
            <a:r>
              <a:rPr lang="en-US" dirty="0" smtClean="0">
                <a:hlinkClick r:id="rId2"/>
              </a:rPr>
              <a:t> Questionnaire</a:t>
            </a:r>
            <a:endParaRPr lang="en-US" dirty="0" smtClean="0"/>
          </a:p>
          <a:p>
            <a:pPr lvl="1"/>
            <a:r>
              <a:rPr lang="en-US" dirty="0" smtClean="0"/>
              <a:t>Low stakes technology activities for technology orientation</a:t>
            </a:r>
          </a:p>
          <a:p>
            <a:pPr lvl="1"/>
            <a:r>
              <a:rPr lang="en-US" dirty="0" smtClean="0"/>
              <a:t>Course overview presentation</a:t>
            </a:r>
          </a:p>
          <a:p>
            <a:pPr lvl="1"/>
            <a:r>
              <a:rPr lang="en-US" dirty="0" smtClean="0"/>
              <a:t>Direct students to use Questions about the Course blog</a:t>
            </a:r>
          </a:p>
          <a:p>
            <a:pPr lvl="1"/>
            <a:r>
              <a:rPr lang="en-US" dirty="0" smtClean="0"/>
              <a:t>L2 content</a:t>
            </a:r>
          </a:p>
          <a:p>
            <a:pPr lvl="1"/>
            <a:endParaRPr lang="en-US" dirty="0" smtClean="0"/>
          </a:p>
          <a:p>
            <a:pPr lvl="1"/>
            <a:r>
              <a:rPr lang="en-US" dirty="0" smtClean="0"/>
              <a:t>Idea: syllabus scavenger hunt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&amp; Collaboration</a:t>
            </a:r>
            <a:endParaRPr lang="en-US" dirty="0"/>
          </a:p>
        </p:txBody>
      </p:sp>
      <p:sp>
        <p:nvSpPr>
          <p:cNvPr id="3" name="Content Placeholder 2"/>
          <p:cNvSpPr>
            <a:spLocks noGrp="1"/>
          </p:cNvSpPr>
          <p:nvPr>
            <p:ph idx="1"/>
          </p:nvPr>
        </p:nvSpPr>
        <p:spPr/>
        <p:txBody>
          <a:bodyPr>
            <a:normAutofit/>
          </a:bodyPr>
          <a:lstStyle/>
          <a:p>
            <a:pPr>
              <a:buNone/>
            </a:pPr>
            <a:r>
              <a:rPr lang="en-US" b="1" dirty="0" smtClean="0"/>
              <a:t>Instructor to class per module:</a:t>
            </a:r>
          </a:p>
          <a:p>
            <a:r>
              <a:rPr lang="en-US" dirty="0" smtClean="0">
                <a:hlinkClick r:id="rId2"/>
              </a:rPr>
              <a:t>Recorded module overview </a:t>
            </a:r>
            <a:endParaRPr lang="en-US" dirty="0" smtClean="0"/>
          </a:p>
          <a:p>
            <a:r>
              <a:rPr lang="en-US" dirty="0" smtClean="0">
                <a:hlinkClick r:id="rId3"/>
              </a:rPr>
              <a:t>4-5 Grammar presentations </a:t>
            </a:r>
            <a:r>
              <a:rPr lang="en-US" dirty="0" smtClean="0"/>
              <a:t> </a:t>
            </a:r>
          </a:p>
          <a:p>
            <a:r>
              <a:rPr lang="en-US" dirty="0" smtClean="0"/>
              <a:t>1 Collective Feedback Presentation</a:t>
            </a:r>
          </a:p>
          <a:p>
            <a:r>
              <a:rPr lang="en-US" dirty="0" smtClean="0"/>
              <a:t>2-3 Weekly announcements</a:t>
            </a:r>
          </a:p>
          <a:p>
            <a:r>
              <a:rPr lang="en-US" dirty="0" smtClean="0"/>
              <a:t>Periodic extra credit web quests</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&amp; Collaboration</a:t>
            </a:r>
            <a:endParaRPr lang="en-US" dirty="0"/>
          </a:p>
        </p:txBody>
      </p:sp>
      <p:sp>
        <p:nvSpPr>
          <p:cNvPr id="3" name="Content Placeholder 2"/>
          <p:cNvSpPr>
            <a:spLocks noGrp="1"/>
          </p:cNvSpPr>
          <p:nvPr>
            <p:ph idx="1"/>
          </p:nvPr>
        </p:nvSpPr>
        <p:spPr/>
        <p:txBody>
          <a:bodyPr>
            <a:normAutofit/>
          </a:bodyPr>
          <a:lstStyle/>
          <a:p>
            <a:pPr>
              <a:buNone/>
            </a:pPr>
            <a:r>
              <a:rPr lang="en-US" b="1" dirty="0" smtClean="0"/>
              <a:t>Teacher to Student:</a:t>
            </a:r>
          </a:p>
          <a:p>
            <a:r>
              <a:rPr lang="en-US" dirty="0" smtClean="0"/>
              <a:t>Questions about the course forum</a:t>
            </a:r>
          </a:p>
          <a:p>
            <a:r>
              <a:rPr lang="en-US" dirty="0" smtClean="0"/>
              <a:t>Bi-weekly  asynchronous speaking and listening quiz</a:t>
            </a:r>
          </a:p>
          <a:p>
            <a:r>
              <a:rPr lang="en-US" dirty="0" smtClean="0"/>
              <a:t>Individual written feedback on written dialogue </a:t>
            </a:r>
          </a:p>
          <a:p>
            <a:r>
              <a:rPr lang="en-US" dirty="0" smtClean="0"/>
              <a:t>Virtual tutorials as needed</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&amp; Collaboration</a:t>
            </a:r>
            <a:endParaRPr lang="en-US" dirty="0"/>
          </a:p>
        </p:txBody>
      </p:sp>
      <p:sp>
        <p:nvSpPr>
          <p:cNvPr id="3" name="Content Placeholder 2"/>
          <p:cNvSpPr>
            <a:spLocks noGrp="1"/>
          </p:cNvSpPr>
          <p:nvPr>
            <p:ph idx="1"/>
          </p:nvPr>
        </p:nvSpPr>
        <p:spPr/>
        <p:txBody>
          <a:bodyPr>
            <a:normAutofit/>
          </a:bodyPr>
          <a:lstStyle/>
          <a:p>
            <a:pPr>
              <a:buNone/>
            </a:pPr>
            <a:r>
              <a:rPr lang="en-US" b="1" dirty="0" smtClean="0"/>
              <a:t>Student to Student per module:</a:t>
            </a:r>
          </a:p>
          <a:p>
            <a:r>
              <a:rPr lang="en-US" dirty="0" smtClean="0"/>
              <a:t>2 paired recorded speaking activities</a:t>
            </a:r>
          </a:p>
          <a:p>
            <a:pPr lvl="1"/>
            <a:r>
              <a:rPr lang="en-US" dirty="0" smtClean="0"/>
              <a:t>communicative activity</a:t>
            </a:r>
          </a:p>
          <a:p>
            <a:pPr lvl="1"/>
            <a:r>
              <a:rPr lang="en-US" dirty="0" smtClean="0"/>
              <a:t>dialogue</a:t>
            </a:r>
          </a:p>
          <a:p>
            <a:r>
              <a:rPr lang="en-US" dirty="0" smtClean="0"/>
              <a:t>Written reflection in L1 in discussion forums and culture project</a:t>
            </a:r>
          </a:p>
          <a:p>
            <a:pPr>
              <a:buNone/>
            </a:pPr>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Communication Activities 35% </a:t>
            </a:r>
          </a:p>
          <a:p>
            <a:pPr lvl="1"/>
            <a:r>
              <a:rPr lang="en-US" dirty="0" smtClean="0"/>
              <a:t>15% recorded dialogue </a:t>
            </a:r>
          </a:p>
          <a:p>
            <a:pPr lvl="1"/>
            <a:r>
              <a:rPr lang="en-US" dirty="0" smtClean="0"/>
              <a:t> 5% recorded communicative activity</a:t>
            </a:r>
          </a:p>
          <a:p>
            <a:pPr lvl="1"/>
            <a:r>
              <a:rPr lang="en-US" dirty="0" smtClean="0"/>
              <a:t> 15%  recorded speaking and listening quiz</a:t>
            </a:r>
          </a:p>
          <a:p>
            <a:r>
              <a:rPr lang="en-US" dirty="0" smtClean="0"/>
              <a:t>Writing Assignments 25% </a:t>
            </a:r>
          </a:p>
          <a:p>
            <a:pPr lvl="1"/>
            <a:r>
              <a:rPr lang="en-US" dirty="0" smtClean="0"/>
              <a:t>15% electronic workbook </a:t>
            </a:r>
          </a:p>
          <a:p>
            <a:pPr lvl="1"/>
            <a:r>
              <a:rPr lang="en-US" dirty="0" smtClean="0"/>
              <a:t> 10% blogs &amp; wiki project</a:t>
            </a:r>
          </a:p>
          <a:p>
            <a:r>
              <a:rPr lang="en-US" dirty="0" smtClean="0"/>
              <a:t>Video Comprehension Checks 10%</a:t>
            </a:r>
          </a:p>
          <a:p>
            <a:r>
              <a:rPr lang="en-US" dirty="0" smtClean="0"/>
              <a:t>Mid-term on Skype 10%</a:t>
            </a:r>
          </a:p>
          <a:p>
            <a:r>
              <a:rPr lang="en-US" dirty="0" smtClean="0"/>
              <a:t>Final Exam (in person) 20%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Paired Dialogues-Student to Student</a:t>
            </a:r>
            <a:endParaRPr lang="en-US" dirty="0"/>
          </a:p>
        </p:txBody>
      </p:sp>
      <p:sp>
        <p:nvSpPr>
          <p:cNvPr id="3" name="Content Placeholder 2"/>
          <p:cNvSpPr>
            <a:spLocks noGrp="1"/>
          </p:cNvSpPr>
          <p:nvPr>
            <p:ph idx="1"/>
          </p:nvPr>
        </p:nvSpPr>
        <p:spPr/>
        <p:txBody>
          <a:bodyPr/>
          <a:lstStyle/>
          <a:p>
            <a:r>
              <a:rPr lang="en-US" dirty="0" smtClean="0"/>
              <a:t>Utilized </a:t>
            </a:r>
            <a:r>
              <a:rPr lang="en-US" dirty="0" err="1" smtClean="0">
                <a:hlinkClick r:id="rId2"/>
              </a:rPr>
              <a:t>VoiceThread</a:t>
            </a:r>
            <a:r>
              <a:rPr lang="en-US" dirty="0" smtClean="0"/>
              <a:t>, a multimedia slideshow.  </a:t>
            </a:r>
          </a:p>
          <a:p>
            <a:r>
              <a:rPr lang="en-US" dirty="0" smtClean="0"/>
              <a:t>Pairs write dialogue collaboratively and recorded their lines together or </a:t>
            </a:r>
            <a:r>
              <a:rPr lang="en-US" dirty="0" err="1" smtClean="0"/>
              <a:t>asychronously</a:t>
            </a:r>
            <a:r>
              <a:rPr lang="en-US" dirty="0" smtClean="0"/>
              <a:t>.</a:t>
            </a:r>
          </a:p>
          <a:p>
            <a:r>
              <a:rPr lang="en-US" dirty="0" smtClean="0">
                <a:hlinkClick r:id="rId3"/>
              </a:rPr>
              <a:t>Samples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Speaking and Listening Quiz – Teacher to Student</a:t>
            </a:r>
            <a:endParaRPr lang="en-US" dirty="0"/>
          </a:p>
        </p:txBody>
      </p:sp>
      <p:sp>
        <p:nvSpPr>
          <p:cNvPr id="3" name="Content Placeholder 2"/>
          <p:cNvSpPr>
            <a:spLocks noGrp="1"/>
          </p:cNvSpPr>
          <p:nvPr>
            <p:ph idx="1"/>
          </p:nvPr>
        </p:nvSpPr>
        <p:spPr/>
        <p:txBody>
          <a:bodyPr/>
          <a:lstStyle/>
          <a:p>
            <a:r>
              <a:rPr lang="en-US" dirty="0" err="1" smtClean="0">
                <a:hlinkClick r:id="rId2"/>
              </a:rPr>
              <a:t>Lingt</a:t>
            </a:r>
            <a:r>
              <a:rPr lang="en-US" dirty="0" smtClean="0">
                <a:hlinkClick r:id="rId2"/>
              </a:rPr>
              <a:t> Classroom</a:t>
            </a:r>
            <a:endParaRPr lang="en-US" dirty="0" smtClean="0"/>
          </a:p>
          <a:p>
            <a:r>
              <a:rPr lang="en-US" dirty="0" smtClean="0"/>
              <a:t>Incorporates video, images, sound clips</a:t>
            </a:r>
          </a:p>
          <a:p>
            <a:r>
              <a:rPr lang="en-US" dirty="0" smtClean="0"/>
              <a:t>Web-based</a:t>
            </a:r>
          </a:p>
          <a:p>
            <a:pPr lvl="1"/>
            <a:r>
              <a:rPr lang="en-US" dirty="0" smtClean="0">
                <a:hlinkClick r:id="rId3"/>
              </a:rPr>
              <a:t>Sample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Video Viewing Methodology</a:t>
            </a:r>
            <a:endParaRPr lang="en-US" dirty="0"/>
          </a:p>
        </p:txBody>
      </p:sp>
      <p:sp>
        <p:nvSpPr>
          <p:cNvPr id="3" name="Content Placeholder 2"/>
          <p:cNvSpPr>
            <a:spLocks noGrp="1"/>
          </p:cNvSpPr>
          <p:nvPr>
            <p:ph idx="1"/>
          </p:nvPr>
        </p:nvSpPr>
        <p:spPr/>
        <p:txBody>
          <a:bodyPr>
            <a:normAutofit fontScale="77500" lnSpcReduction="20000"/>
          </a:bodyPr>
          <a:lstStyle/>
          <a:p>
            <a:pPr marL="633222" lvl="0" indent="-514350">
              <a:buNone/>
            </a:pPr>
            <a:r>
              <a:rPr lang="en-US" dirty="0"/>
              <a:t>Watch the video a total of 5 times.  Each time, focus on the following:</a:t>
            </a:r>
          </a:p>
          <a:p>
            <a:pPr marL="633222" lvl="0" indent="-514350">
              <a:buFont typeface="+mj-lt"/>
              <a:buAutoNum type="arabicPeriod"/>
            </a:pPr>
            <a:r>
              <a:rPr lang="en-US" dirty="0"/>
              <a:t>Watch the video without stopping it for general comprehension (without transcript).</a:t>
            </a:r>
          </a:p>
          <a:p>
            <a:pPr marL="633222" lvl="0" indent="-514350">
              <a:buFont typeface="+mj-lt"/>
              <a:buAutoNum type="arabicPeriod"/>
            </a:pPr>
            <a:r>
              <a:rPr lang="en-US" dirty="0"/>
              <a:t>Focus on the Spanish subtitles and audio.  Make note of the words you recognize, especially cognates (with transcript).</a:t>
            </a:r>
          </a:p>
          <a:p>
            <a:pPr marL="633222" lvl="0" indent="-514350">
              <a:buFont typeface="+mj-lt"/>
              <a:buAutoNum type="arabicPeriod"/>
            </a:pPr>
            <a:r>
              <a:rPr lang="en-US" dirty="0"/>
              <a:t>Identify new vocabulary with the transcript in hand.  Look up new vocabulary using your dictionary or by accessing </a:t>
            </a:r>
            <a:r>
              <a:rPr lang="en-US" u="sng" dirty="0">
                <a:hlinkClick r:id="rId2"/>
              </a:rPr>
              <a:t>WordReference.com</a:t>
            </a:r>
            <a:r>
              <a:rPr lang="en-US" dirty="0"/>
              <a:t> .</a:t>
            </a:r>
            <a:r>
              <a:rPr lang="en-US" b="1" dirty="0"/>
              <a:t>  </a:t>
            </a:r>
            <a:endParaRPr lang="en-US" dirty="0"/>
          </a:p>
          <a:p>
            <a:pPr marL="633222" lvl="0" indent="-514350">
              <a:buFont typeface="+mj-lt"/>
              <a:buAutoNum type="arabicPeriod"/>
            </a:pPr>
            <a:r>
              <a:rPr lang="en-US" dirty="0"/>
              <a:t>Put together your new vocabulary knowledge along with the visual cues.</a:t>
            </a:r>
            <a:r>
              <a:rPr lang="en-US" b="1" dirty="0"/>
              <a:t> </a:t>
            </a:r>
            <a:endParaRPr lang="en-US" dirty="0"/>
          </a:p>
          <a:p>
            <a:pPr marL="633222" lvl="0" indent="-514350">
              <a:buFont typeface="+mj-lt"/>
              <a:buAutoNum type="arabicPeriod"/>
            </a:pPr>
            <a:r>
              <a:rPr lang="en-US" dirty="0"/>
              <a:t>Watch the video a final time before taking the  </a:t>
            </a:r>
            <a:r>
              <a:rPr lang="en-US" b="1" dirty="0"/>
              <a:t>Video</a:t>
            </a:r>
            <a:r>
              <a:rPr lang="en-US" dirty="0"/>
              <a:t> </a:t>
            </a:r>
            <a:r>
              <a:rPr lang="en-US" b="1" dirty="0"/>
              <a:t>Comprehension Check</a:t>
            </a:r>
            <a:r>
              <a:rPr lang="en-US" dirty="0"/>
              <a:t>.</a:t>
            </a:r>
          </a:p>
          <a:p>
            <a:pPr marL="457200" lvl="1" indent="0">
              <a:buNone/>
            </a:pP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Folk Medicine Wiki Project</a:t>
            </a:r>
            <a:endParaRPr lang="en-US" dirty="0"/>
          </a:p>
        </p:txBody>
      </p:sp>
      <p:sp>
        <p:nvSpPr>
          <p:cNvPr id="3" name="Content Placeholder 2"/>
          <p:cNvSpPr>
            <a:spLocks noGrp="1"/>
          </p:cNvSpPr>
          <p:nvPr>
            <p:ph idx="1"/>
          </p:nvPr>
        </p:nvSpPr>
        <p:spPr/>
        <p:txBody>
          <a:bodyPr>
            <a:normAutofit/>
          </a:bodyPr>
          <a:lstStyle/>
          <a:p>
            <a:r>
              <a:rPr lang="en-US" dirty="0" smtClean="0">
                <a:hlinkClick r:id="rId2"/>
              </a:rPr>
              <a:t>Makebeliefscomix.com</a:t>
            </a:r>
            <a:endParaRPr lang="en-US" dirty="0" smtClean="0"/>
          </a:p>
          <a:p>
            <a:pPr>
              <a:buNone/>
            </a:pPr>
            <a:endParaRPr lang="en-US" dirty="0" smtClean="0"/>
          </a:p>
          <a:p>
            <a:pPr>
              <a:buNone/>
            </a:pPr>
            <a:endParaRPr lang="en-US" dirty="0" smtClean="0"/>
          </a:p>
          <a:p>
            <a:endParaRPr lang="en-US" dirty="0" smtClean="0"/>
          </a:p>
          <a:p>
            <a:endParaRPr lang="en-US" dirty="0" smtClean="0"/>
          </a:p>
          <a:p>
            <a:r>
              <a:rPr lang="en-US" sz="1600" dirty="0" smtClean="0"/>
              <a:t>Student Comment: “I was a little worried at first when I realized that we had to create this comic strip. I wasn't sure what the program was going to be like, or how I would intertwine folk-medicine. However, the program was surprisingly easy, and fun! It was quite entertaining to look through the characters and see things like the alien, the alligator, the frog..and the list goes on. It was an interesting way to allow us to express ourselves while showing what we're learning/have learned at the same time. Everybody did a great job! ”</a:t>
            </a:r>
          </a:p>
          <a:p>
            <a:r>
              <a:rPr lang="en-US" sz="1600" dirty="0" smtClean="0"/>
              <a:t>Article: </a:t>
            </a:r>
            <a:r>
              <a:rPr lang="en-US" sz="1600" dirty="0" smtClean="0">
                <a:hlinkClick r:id="rId3"/>
              </a:rPr>
              <a:t>The Student Built </a:t>
            </a:r>
            <a:r>
              <a:rPr lang="en-US" sz="1600" dirty="0" err="1" smtClean="0">
                <a:hlinkClick r:id="rId3"/>
              </a:rPr>
              <a:t>Botanica</a:t>
            </a:r>
            <a:endParaRPr lang="en-US" sz="1600" dirty="0"/>
          </a:p>
        </p:txBody>
      </p:sp>
      <p:pic>
        <p:nvPicPr>
          <p:cNvPr id="4" name="Picture 3" descr="zabila.jpg"/>
          <p:cNvPicPr>
            <a:picLocks noChangeAspect="1"/>
          </p:cNvPicPr>
          <p:nvPr/>
        </p:nvPicPr>
        <p:blipFill>
          <a:blip r:embed="rId4" cstate="print"/>
          <a:stretch>
            <a:fillRect/>
          </a:stretch>
        </p:blipFill>
        <p:spPr>
          <a:xfrm>
            <a:off x="1143000" y="2438400"/>
            <a:ext cx="6781800" cy="177227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Feedback-Activities</a:t>
            </a:r>
            <a:endParaRPr lang="en-US" dirty="0"/>
          </a:p>
        </p:txBody>
      </p:sp>
      <p:pic>
        <p:nvPicPr>
          <p:cNvPr id="4" name="Content Placeholder 3" descr="mosteffective.jpg"/>
          <p:cNvPicPr>
            <a:picLocks noGrp="1" noChangeAspect="1"/>
          </p:cNvPicPr>
          <p:nvPr>
            <p:ph idx="1"/>
          </p:nvPr>
        </p:nvPicPr>
        <p:blipFill>
          <a:blip r:embed="rId2" cstate="print"/>
          <a:stretch>
            <a:fillRect/>
          </a:stretch>
        </p:blipFill>
        <p:spPr>
          <a:xfrm>
            <a:off x="1421100" y="1774825"/>
            <a:ext cx="6301800" cy="462597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Objectives </a:t>
            </a:r>
            <a:endParaRPr lang="en-US" dirty="0"/>
          </a:p>
        </p:txBody>
      </p:sp>
      <p:sp>
        <p:nvSpPr>
          <p:cNvPr id="6" name="Content Placeholder 5"/>
          <p:cNvSpPr>
            <a:spLocks noGrp="1"/>
          </p:cNvSpPr>
          <p:nvPr>
            <p:ph idx="1"/>
          </p:nvPr>
        </p:nvSpPr>
        <p:spPr/>
        <p:txBody>
          <a:bodyPr/>
          <a:lstStyle/>
          <a:p>
            <a:r>
              <a:rPr lang="en-US" dirty="0" smtClean="0"/>
              <a:t>Describe one distance learning language model implemented at Quinnipiac University</a:t>
            </a:r>
          </a:p>
          <a:p>
            <a:r>
              <a:rPr lang="en-US" dirty="0" smtClean="0"/>
              <a:t>Explore course design and instructional strategies</a:t>
            </a:r>
          </a:p>
          <a:p>
            <a:r>
              <a:rPr lang="en-US" dirty="0" smtClean="0"/>
              <a:t>Examine learners’ perceptions of the course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Feedback</a:t>
            </a:r>
            <a:endParaRPr lang="en-US" dirty="0"/>
          </a:p>
        </p:txBody>
      </p:sp>
      <p:pic>
        <p:nvPicPr>
          <p:cNvPr id="8" name="Content Placeholder 7" descr="twomostimportant.jpg"/>
          <p:cNvPicPr>
            <a:picLocks noGrp="1" noChangeAspect="1"/>
          </p:cNvPicPr>
          <p:nvPr>
            <p:ph idx="1"/>
          </p:nvPr>
        </p:nvPicPr>
        <p:blipFill>
          <a:blip r:embed="rId2" cstate="print"/>
          <a:stretch>
            <a:fillRect/>
          </a:stretch>
        </p:blipFill>
        <p:spPr>
          <a:xfrm>
            <a:off x="1232566" y="1774825"/>
            <a:ext cx="6678868" cy="462597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Feedback-Collective Feedback from Instructor</a:t>
            </a:r>
            <a:endParaRPr lang="en-US" dirty="0"/>
          </a:p>
        </p:txBody>
      </p:sp>
      <p:pic>
        <p:nvPicPr>
          <p:cNvPr id="4" name="Content Placeholder 3" descr="collective feedback.jpg"/>
          <p:cNvPicPr>
            <a:picLocks noGrp="1" noChangeAspect="1"/>
          </p:cNvPicPr>
          <p:nvPr>
            <p:ph idx="1"/>
          </p:nvPr>
        </p:nvPicPr>
        <p:blipFill>
          <a:blip r:embed="rId2" cstate="print"/>
          <a:stretch>
            <a:fillRect/>
          </a:stretch>
        </p:blipFill>
        <p:spPr>
          <a:xfrm>
            <a:off x="1147762" y="2563812"/>
            <a:ext cx="6848475" cy="30480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&amp; Listening?</a:t>
            </a:r>
            <a:endParaRPr lang="en-US" dirty="0"/>
          </a:p>
        </p:txBody>
      </p:sp>
      <p:pic>
        <p:nvPicPr>
          <p:cNvPr id="4" name="Content Placeholder 3" descr="speakinglistening.jpg"/>
          <p:cNvPicPr>
            <a:picLocks noGrp="1" noChangeAspect="1"/>
          </p:cNvPicPr>
          <p:nvPr>
            <p:ph idx="1"/>
          </p:nvPr>
        </p:nvPicPr>
        <p:blipFill>
          <a:blip r:embed="rId2" cstate="print"/>
          <a:stretch>
            <a:fillRect/>
          </a:stretch>
        </p:blipFill>
        <p:spPr>
          <a:xfrm>
            <a:off x="1133475" y="2387600"/>
            <a:ext cx="6877050" cy="340042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Liked- </a:t>
            </a:r>
            <a:endParaRPr lang="en-US" dirty="0"/>
          </a:p>
        </p:txBody>
      </p:sp>
      <p:sp>
        <p:nvSpPr>
          <p:cNvPr id="5" name="Content Placeholder 4"/>
          <p:cNvSpPr>
            <a:spLocks noGrp="1"/>
          </p:cNvSpPr>
          <p:nvPr>
            <p:ph idx="1"/>
          </p:nvPr>
        </p:nvSpPr>
        <p:spPr>
          <a:xfrm>
            <a:off x="457200" y="1600200"/>
            <a:ext cx="8229600" cy="4625609"/>
          </a:xfrm>
        </p:spPr>
        <p:txBody>
          <a:bodyPr>
            <a:noAutofit/>
          </a:bodyPr>
          <a:lstStyle/>
          <a:p>
            <a:r>
              <a:rPr lang="en-US" sz="1200" dirty="0" smtClean="0"/>
              <a:t>The comprehension workbook and watching the videos originally without the subtitles, then watching them again to learn the grammar. I enjoyed working with my Spanish Partner.</a:t>
            </a:r>
          </a:p>
          <a:p>
            <a:pPr>
              <a:buNone/>
            </a:pPr>
            <a:endParaRPr lang="en-US" sz="1200" dirty="0" smtClean="0"/>
          </a:p>
          <a:p>
            <a:r>
              <a:rPr lang="en-US" sz="1200" dirty="0" smtClean="0"/>
              <a:t>I liked the grammar presentations, as they reinforced the information from the book, especially those that incorporated examples and quizzes within them.</a:t>
            </a:r>
          </a:p>
          <a:p>
            <a:pPr>
              <a:buNone/>
            </a:pPr>
            <a:endParaRPr lang="en-US" sz="1200" dirty="0" smtClean="0"/>
          </a:p>
          <a:p>
            <a:r>
              <a:rPr lang="en-US" sz="1200" dirty="0" smtClean="0"/>
              <a:t>Although I found them very difficult, the </a:t>
            </a:r>
            <a:r>
              <a:rPr lang="en-US" sz="1200" dirty="0" err="1" smtClean="0"/>
              <a:t>Lingt</a:t>
            </a:r>
            <a:r>
              <a:rPr lang="en-US" sz="1200" dirty="0" smtClean="0"/>
              <a:t> quizzes were helpful; rather, the feedback received was extremely helpful. The comprehension checks and workbook exercises were also beneficial.</a:t>
            </a:r>
          </a:p>
          <a:p>
            <a:pPr>
              <a:buNone/>
            </a:pPr>
            <a:endParaRPr lang="en-US" sz="1200" dirty="0" smtClean="0"/>
          </a:p>
          <a:p>
            <a:r>
              <a:rPr lang="en-US" sz="1200" dirty="0" smtClean="0"/>
              <a:t> A lot of things... the teacher was knowledgeable, kind, and flexible when called for. She was awesome, and knew how to make an online course fun, interesting, and educational. There were a variety of activities so it didn't get boring.</a:t>
            </a:r>
          </a:p>
          <a:p>
            <a:pPr>
              <a:buNone/>
            </a:pPr>
            <a:endParaRPr lang="en-US" sz="1200" dirty="0" smtClean="0"/>
          </a:p>
          <a:p>
            <a:r>
              <a:rPr lang="en-US" sz="1200" dirty="0" smtClean="0"/>
              <a:t>I liked the variety of learning methods - they made learning Spanish very interesting and different.</a:t>
            </a:r>
          </a:p>
          <a:p>
            <a:pPr>
              <a:buNone/>
            </a:pPr>
            <a:endParaRPr lang="en-US" sz="1200" dirty="0" smtClean="0"/>
          </a:p>
          <a:p>
            <a:r>
              <a:rPr lang="en-US" sz="1200" dirty="0" smtClean="0"/>
              <a:t> The grammar presentations were excellent- easy to follow, and covered material that might otherwise be difficult to learn.</a:t>
            </a:r>
          </a:p>
          <a:p>
            <a:pPr>
              <a:buNone/>
            </a:pPr>
            <a:endParaRPr lang="en-US" sz="1200" dirty="0" smtClean="0"/>
          </a:p>
          <a:p>
            <a:r>
              <a:rPr lang="en-US" sz="1200" dirty="0" smtClean="0"/>
              <a:t>I greatly enjoyed this Spanish class online. I think it is important that it only be offered to Juniors/Seniors/Graduate students because younger students may not have the time management skills required to complete an online course. I enjoyed the grammar presentations and practice speaking that was allowed for each week.</a:t>
            </a:r>
          </a:p>
          <a:p>
            <a:pPr>
              <a:buNone/>
            </a:pPr>
            <a:endParaRPr lang="en-US" sz="1200" dirty="0" smtClean="0"/>
          </a:p>
          <a:p>
            <a:r>
              <a:rPr lang="en-US" sz="1200" dirty="0" smtClean="0"/>
              <a:t>It was almost like a set of puzzles or games to complete each week - with the online activities, </a:t>
            </a:r>
            <a:r>
              <a:rPr lang="en-US" sz="1200" dirty="0" err="1" smtClean="0"/>
              <a:t>Lingt</a:t>
            </a:r>
            <a:r>
              <a:rPr lang="en-US" sz="1200" dirty="0" smtClean="0"/>
              <a:t>, voice threads and flashcards. This course was definitely one of the best classes I have taken. I looked forward to new material, learning new </a:t>
            </a:r>
            <a:r>
              <a:rPr lang="en-US" sz="1200" dirty="0" err="1" smtClean="0"/>
              <a:t>vocab</a:t>
            </a:r>
            <a:r>
              <a:rPr lang="en-US" sz="1200" dirty="0" smtClean="0"/>
              <a:t> and answering questions presented to me in the </a:t>
            </a:r>
            <a:r>
              <a:rPr lang="en-US" sz="1200" dirty="0" err="1" smtClean="0"/>
              <a:t>Lingt</a:t>
            </a:r>
            <a:r>
              <a:rPr lang="en-US" sz="1200" dirty="0" smtClean="0"/>
              <a:t> activities. I absolutely loved it. I did find the VT's challenging especially because of translation and pronunciation but it was fun to listen to the completed dialogue!</a:t>
            </a:r>
          </a:p>
          <a:p>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Liked Least – </a:t>
            </a:r>
            <a:endParaRPr lang="en-US" dirty="0"/>
          </a:p>
        </p:txBody>
      </p:sp>
      <p:sp>
        <p:nvSpPr>
          <p:cNvPr id="3" name="Content Placeholder 2"/>
          <p:cNvSpPr>
            <a:spLocks noGrp="1"/>
          </p:cNvSpPr>
          <p:nvPr>
            <p:ph idx="1"/>
          </p:nvPr>
        </p:nvSpPr>
        <p:spPr/>
        <p:txBody>
          <a:bodyPr>
            <a:noAutofit/>
          </a:bodyPr>
          <a:lstStyle/>
          <a:p>
            <a:pPr marL="118872" indent="0">
              <a:buNone/>
            </a:pPr>
            <a:endParaRPr lang="en-US" sz="1400" dirty="0" smtClean="0"/>
          </a:p>
          <a:p>
            <a:r>
              <a:rPr lang="en-US" sz="1400" dirty="0" smtClean="0"/>
              <a:t>I feel not being able to speak the language every day makes it hard to gain confidence in speaking. I feel I can understand the language more from writing it and using the flash cards.</a:t>
            </a:r>
          </a:p>
          <a:p>
            <a:pPr>
              <a:buNone/>
            </a:pPr>
            <a:endParaRPr lang="en-US" sz="1400" dirty="0" smtClean="0"/>
          </a:p>
          <a:p>
            <a:r>
              <a:rPr lang="en-US" sz="1400" dirty="0" smtClean="0"/>
              <a:t>Being required to work with a partner. One of the most appealing characteristics of an online course is that you can do your work on your own timeline. Being forced to work with someone made an already demanding and time intensive course significantly more challenging.</a:t>
            </a:r>
          </a:p>
          <a:p>
            <a:pPr>
              <a:buNone/>
            </a:pPr>
            <a:endParaRPr lang="en-US" sz="1400" dirty="0" smtClean="0"/>
          </a:p>
          <a:p>
            <a:r>
              <a:rPr lang="en-US" sz="1400" dirty="0" smtClean="0"/>
              <a:t>I really did not like the blog that was required - especially when we had to respond to someone else’s blog. It is difficult to think of a response when we are all at such different places in our careers and at such different educational levels.</a:t>
            </a:r>
          </a:p>
          <a:p>
            <a:pPr>
              <a:buNone/>
            </a:pPr>
            <a:endParaRPr lang="en-US" sz="1400" dirty="0" smtClean="0"/>
          </a:p>
          <a:p>
            <a:r>
              <a:rPr lang="en-US" sz="1400" dirty="0" smtClean="0"/>
              <a:t>Group work. It was difficult to try to coordinate my schedule with someone </a:t>
            </a:r>
            <a:r>
              <a:rPr lang="en-US" sz="1400" dirty="0" err="1" smtClean="0"/>
              <a:t>elses</a:t>
            </a:r>
            <a:r>
              <a:rPr lang="en-US" sz="1400" dirty="0" smtClean="0"/>
              <a:t> to get the assignments complete.</a:t>
            </a:r>
          </a:p>
          <a:p>
            <a:pPr>
              <a:buNone/>
            </a:pPr>
            <a:endParaRPr lang="en-US" sz="1400" dirty="0" smtClean="0"/>
          </a:p>
          <a:p>
            <a:r>
              <a:rPr lang="en-US" sz="1400" dirty="0" smtClean="0"/>
              <a:t>don't know - like it all.</a:t>
            </a:r>
          </a:p>
          <a:p>
            <a:pPr>
              <a:buNone/>
            </a:pPr>
            <a:endParaRPr lang="en-US" sz="1400" dirty="0" smtClean="0"/>
          </a:p>
          <a:p>
            <a:r>
              <a:rPr lang="en-US" sz="1400" dirty="0" smtClean="0"/>
              <a:t>I did not like the weekly partner speaking drills. Once every other week would have been much easier to coordinate. Coordinating was often very difficult and hard to complete assignments as a group. It was also hard to develop a routine because on one week assignments were due a certain set of days and the following week has slightly different days.</a:t>
            </a:r>
          </a:p>
          <a:p>
            <a:pPr>
              <a:buNone/>
            </a:pPr>
            <a:endParaRPr lang="en-US" sz="1400" dirty="0" smtClean="0"/>
          </a:p>
          <a:p>
            <a:r>
              <a:rPr lang="en-US" sz="1400" dirty="0" smtClean="0"/>
              <a:t>It was hard to learn the language on my own since I've never learned any Spanish before.</a:t>
            </a:r>
          </a:p>
          <a:p>
            <a:pPr>
              <a:buNone/>
            </a:pPr>
            <a:endParaRPr lang="en-US" sz="1400" dirty="0" smtClean="0"/>
          </a:p>
          <a:p>
            <a:r>
              <a:rPr lang="en-US" sz="1400" dirty="0" smtClean="0"/>
              <a:t>The partner activities, because my partner was lazy and full of excuses, and often did not tell me things she should have told 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Policy – Cannot require synchronous meetings</a:t>
            </a:r>
          </a:p>
          <a:p>
            <a:r>
              <a:rPr lang="en-US" dirty="0" smtClean="0"/>
              <a:t>Limitations of university-supported technologies</a:t>
            </a:r>
          </a:p>
          <a:p>
            <a:r>
              <a:rPr lang="en-US" dirty="0" smtClean="0"/>
              <a:t>Need to develop grammar resources</a:t>
            </a:r>
          </a:p>
          <a:p>
            <a:r>
              <a:rPr lang="en-US" dirty="0" smtClean="0"/>
              <a:t>Occasional tech support issues with non-university supported tools</a:t>
            </a:r>
          </a:p>
          <a:p>
            <a:r>
              <a:rPr lang="en-US" dirty="0" smtClean="0"/>
              <a:t>General assumptions about online learning</a:t>
            </a:r>
          </a:p>
          <a:p>
            <a:r>
              <a:rPr lang="en-US" dirty="0" smtClean="0"/>
              <a:t>How much can an adjunct achieve as a solo show?</a:t>
            </a:r>
          </a:p>
          <a:p>
            <a:r>
              <a:rPr lang="en-US" dirty="0" smtClean="0"/>
              <a:t>No foreign language TA program </a:t>
            </a:r>
          </a:p>
          <a:p>
            <a:r>
              <a:rPr lang="en-US" dirty="0" smtClean="0"/>
              <a:t>The L1 versus L2 dilemma </a:t>
            </a:r>
          </a:p>
          <a:p>
            <a:endParaRPr lang="en-US" sz="1900" dirty="0" smtClean="0"/>
          </a:p>
          <a:p>
            <a:endParaRPr lang="en-US" sz="1900" dirty="0" smtClean="0"/>
          </a:p>
          <a:p>
            <a:pPr>
              <a:buNone/>
            </a:pPr>
            <a:endParaRPr lang="en-US" sz="1900" dirty="0" smtClean="0"/>
          </a:p>
          <a:p>
            <a:pPr>
              <a:buNone/>
            </a:pPr>
            <a:endParaRPr lang="en-US" sz="1900" dirty="0" smtClean="0"/>
          </a:p>
          <a:p>
            <a:pPr>
              <a:buNone/>
            </a:pPr>
            <a:endParaRPr lang="en-US" sz="1900" dirty="0" smtClean="0"/>
          </a:p>
          <a:p>
            <a:pPr>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Rewards</a:t>
            </a:r>
            <a:endParaRPr lang="en-US" dirty="0"/>
          </a:p>
        </p:txBody>
      </p:sp>
      <p:sp>
        <p:nvSpPr>
          <p:cNvPr id="3" name="Content Placeholder 2"/>
          <p:cNvSpPr>
            <a:spLocks noGrp="1"/>
          </p:cNvSpPr>
          <p:nvPr>
            <p:ph idx="1"/>
          </p:nvPr>
        </p:nvSpPr>
        <p:spPr/>
        <p:txBody>
          <a:bodyPr>
            <a:normAutofit/>
          </a:bodyPr>
          <a:lstStyle/>
          <a:p>
            <a:endParaRPr lang="en-US" sz="1900" dirty="0" smtClean="0"/>
          </a:p>
          <a:p>
            <a:r>
              <a:rPr lang="en-US" sz="1900" dirty="0" smtClean="0"/>
              <a:t> </a:t>
            </a:r>
            <a:r>
              <a:rPr lang="en-US" sz="2800" dirty="0" smtClean="0"/>
              <a:t>The online experience can develop important life skills: </a:t>
            </a:r>
          </a:p>
          <a:p>
            <a:pPr lvl="1"/>
            <a:r>
              <a:rPr lang="en-US" dirty="0" smtClean="0"/>
              <a:t>technology for academic and professional use</a:t>
            </a:r>
          </a:p>
          <a:p>
            <a:pPr lvl="1"/>
            <a:r>
              <a:rPr lang="en-US" dirty="0" smtClean="0"/>
              <a:t> self regulation</a:t>
            </a:r>
          </a:p>
          <a:p>
            <a:pPr lvl="1"/>
            <a:r>
              <a:rPr lang="en-US" dirty="0"/>
              <a:t>c</a:t>
            </a:r>
            <a:r>
              <a:rPr lang="en-US" dirty="0" smtClean="0"/>
              <a:t>ollaboration</a:t>
            </a:r>
          </a:p>
          <a:p>
            <a:r>
              <a:rPr lang="en-US" sz="2800" dirty="0"/>
              <a:t>S</a:t>
            </a:r>
            <a:r>
              <a:rPr lang="en-US" sz="2800" dirty="0" smtClean="0"/>
              <a:t>tudent and faculty feedback</a:t>
            </a:r>
          </a:p>
          <a:p>
            <a:r>
              <a:rPr lang="en-US" sz="2800" dirty="0" smtClean="0"/>
              <a:t>Connecting SLA and online learning</a:t>
            </a:r>
          </a:p>
          <a:p>
            <a:r>
              <a:rPr lang="en-US" sz="2800" dirty="0" smtClean="0"/>
              <a:t>Lack of resources forces us to think outside the box</a:t>
            </a:r>
          </a:p>
          <a:p>
            <a:r>
              <a:rPr lang="en-US" sz="2800" dirty="0" smtClean="0"/>
              <a:t>Contribution to culturally competent health care</a:t>
            </a:r>
          </a:p>
          <a:p>
            <a:pPr>
              <a:buNone/>
            </a:pPr>
            <a:endParaRPr lang="en-US" sz="1900"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Rewards</a:t>
            </a:r>
            <a:endParaRPr lang="en-US" dirty="0"/>
          </a:p>
        </p:txBody>
      </p:sp>
      <p:sp>
        <p:nvSpPr>
          <p:cNvPr id="3" name="Content Placeholder 2"/>
          <p:cNvSpPr>
            <a:spLocks noGrp="1"/>
          </p:cNvSpPr>
          <p:nvPr>
            <p:ph idx="1"/>
          </p:nvPr>
        </p:nvSpPr>
        <p:spPr/>
        <p:txBody>
          <a:bodyPr>
            <a:normAutofit lnSpcReduction="10000"/>
          </a:bodyPr>
          <a:lstStyle/>
          <a:p>
            <a:endParaRPr lang="en-US" sz="1900" dirty="0" smtClean="0"/>
          </a:p>
          <a:p>
            <a:r>
              <a:rPr lang="en-US" sz="2000" dirty="0" smtClean="0"/>
              <a:t> Student: ”It felt absolutely incredible to be able to incorporate my language class into providing holistically competent care with HR and his parents.  I had to say </a:t>
            </a:r>
            <a:r>
              <a:rPr lang="en-US" sz="2000" dirty="0" err="1" smtClean="0"/>
              <a:t>más</a:t>
            </a:r>
            <a:r>
              <a:rPr lang="en-US" sz="2000" dirty="0" smtClean="0"/>
              <a:t> </a:t>
            </a:r>
            <a:r>
              <a:rPr lang="en-US" sz="2000" dirty="0" err="1" smtClean="0"/>
              <a:t>despacio</a:t>
            </a:r>
            <a:r>
              <a:rPr lang="en-US" sz="2000" dirty="0" smtClean="0"/>
              <a:t> </a:t>
            </a:r>
            <a:r>
              <a:rPr lang="en-US" sz="2000" dirty="0" err="1" smtClean="0"/>
              <a:t>por</a:t>
            </a:r>
            <a:r>
              <a:rPr lang="en-US" sz="2000" dirty="0" smtClean="0"/>
              <a:t> favor many times and ¿</a:t>
            </a:r>
            <a:r>
              <a:rPr lang="en-US" sz="2000" dirty="0" err="1" smtClean="0"/>
              <a:t>por</a:t>
            </a:r>
            <a:r>
              <a:rPr lang="en-US" sz="2000" dirty="0" smtClean="0"/>
              <a:t> favor, </a:t>
            </a:r>
            <a:r>
              <a:rPr lang="en-US" sz="2000" dirty="0" err="1" smtClean="0"/>
              <a:t>repita</a:t>
            </a:r>
            <a:r>
              <a:rPr lang="en-US" sz="2000" dirty="0" smtClean="0"/>
              <a:t> de </a:t>
            </a:r>
            <a:r>
              <a:rPr lang="en-US" sz="2000" dirty="0" err="1" smtClean="0"/>
              <a:t>nuevo</a:t>
            </a:r>
            <a:r>
              <a:rPr lang="en-US" sz="2000" dirty="0" smtClean="0"/>
              <a:t> </a:t>
            </a:r>
            <a:r>
              <a:rPr lang="en-US" sz="2000" dirty="0" err="1" smtClean="0"/>
              <a:t>para</a:t>
            </a:r>
            <a:r>
              <a:rPr lang="en-US" sz="2000" dirty="0" smtClean="0"/>
              <a:t> </a:t>
            </a:r>
            <a:r>
              <a:rPr lang="en-US" sz="2000" dirty="0" err="1" smtClean="0"/>
              <a:t>mí</a:t>
            </a:r>
            <a:r>
              <a:rPr lang="en-US" sz="2000" dirty="0" smtClean="0"/>
              <a:t>? during the interview with his parents but I was proud of myself for being able to communicate and understand HR’s needs as my patient.  When I was not familiar with the Spanish word for something in English I would just simply say ¿</a:t>
            </a:r>
            <a:r>
              <a:rPr lang="en-US" sz="2000" dirty="0" err="1" smtClean="0"/>
              <a:t>Cómo</a:t>
            </a:r>
            <a:r>
              <a:rPr lang="en-US" sz="2000" dirty="0" smtClean="0"/>
              <a:t> se dice en </a:t>
            </a:r>
            <a:r>
              <a:rPr lang="en-US" sz="2000" dirty="0" err="1" smtClean="0"/>
              <a:t>esto</a:t>
            </a:r>
            <a:r>
              <a:rPr lang="en-US" sz="2000" dirty="0" smtClean="0"/>
              <a:t> </a:t>
            </a:r>
            <a:r>
              <a:rPr lang="en-US" sz="2000" dirty="0" err="1" smtClean="0"/>
              <a:t>español</a:t>
            </a:r>
            <a:r>
              <a:rPr lang="en-US" sz="2000" dirty="0" smtClean="0"/>
              <a:t>? and HR and his family were overly happy to help me learn the word in Spanish.  I would highly recommend a medical Spanish class for all nurses, doctors, hospital staff and medical technicians because it is a course customized for us as healthcare advocates in mind. This medical Spanish class aids anyone in healthcare in communicating with Spanish-speaking patients, their family members and concerned friends. The Spanish language helped me unlock a door of friendliness and respect towards my patients and their families.”</a:t>
            </a:r>
            <a:endParaRPr lang="en-US" sz="1900" dirty="0" smtClean="0"/>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dirty="0" smtClean="0"/>
              <a:t>Jennifer Rafferty, MA, M.Ed.</a:t>
            </a:r>
          </a:p>
          <a:p>
            <a:pPr>
              <a:buNone/>
            </a:pPr>
            <a:r>
              <a:rPr lang="en-US" dirty="0" smtClean="0">
                <a:hlinkClick r:id="rId2"/>
              </a:rPr>
              <a:t>Jennifer.rafferty@quinnipiac.edu</a:t>
            </a:r>
            <a:endParaRPr lang="en-US" dirty="0" smtClean="0"/>
          </a:p>
          <a:p>
            <a:pPr>
              <a:buNone/>
            </a:pPr>
            <a:r>
              <a:rPr lang="en-US" dirty="0" smtClean="0"/>
              <a:t>Twitter: @palomitica29, @</a:t>
            </a:r>
            <a:r>
              <a:rPr lang="en-US" dirty="0" err="1" smtClean="0"/>
              <a:t>digitalpedagog</a:t>
            </a:r>
            <a:endParaRPr lang="en-US" dirty="0" smtClean="0"/>
          </a:p>
          <a:p>
            <a:pPr>
              <a:buNone/>
            </a:pPr>
            <a:r>
              <a:rPr lang="en-US" dirty="0" smtClean="0"/>
              <a:t>Skype: palomitica29</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Characteristics of the Model</a:t>
            </a:r>
            <a:endParaRPr lang="en-US" dirty="0"/>
          </a:p>
        </p:txBody>
      </p:sp>
      <p:sp>
        <p:nvSpPr>
          <p:cNvPr id="5" name="Content Placeholder 4"/>
          <p:cNvSpPr>
            <a:spLocks noGrp="1"/>
          </p:cNvSpPr>
          <p:nvPr>
            <p:ph idx="1"/>
          </p:nvPr>
        </p:nvSpPr>
        <p:spPr/>
        <p:txBody>
          <a:bodyPr>
            <a:normAutofit/>
          </a:bodyPr>
          <a:lstStyle/>
          <a:p>
            <a:pPr marL="118872" indent="0">
              <a:buNone/>
            </a:pPr>
            <a:endParaRPr lang="en-US" dirty="0" smtClean="0"/>
          </a:p>
          <a:p>
            <a:r>
              <a:rPr lang="en-US" dirty="0" smtClean="0"/>
              <a:t>Primarily asynchronous model </a:t>
            </a:r>
          </a:p>
          <a:p>
            <a:r>
              <a:rPr lang="en-US" dirty="0" smtClean="0"/>
              <a:t>Textbook with DVD </a:t>
            </a:r>
          </a:p>
          <a:p>
            <a:r>
              <a:rPr lang="en-US" dirty="0" smtClean="0"/>
              <a:t>Partner-based activities </a:t>
            </a:r>
          </a:p>
          <a:p>
            <a:r>
              <a:rPr lang="en-US" dirty="0" smtClean="0"/>
              <a:t>Task-based approach</a:t>
            </a:r>
          </a:p>
          <a:p>
            <a:r>
              <a:rPr lang="en-US" dirty="0" smtClean="0"/>
              <a:t>Multiple technologies</a:t>
            </a:r>
          </a:p>
          <a:p>
            <a:r>
              <a:rPr lang="en-US" dirty="0" smtClean="0"/>
              <a:t>Synchronous mid-term on Skype</a:t>
            </a:r>
          </a:p>
          <a:p>
            <a:r>
              <a:rPr lang="en-US" dirty="0" smtClean="0"/>
              <a:t>In person final exam</a:t>
            </a:r>
          </a:p>
          <a:p>
            <a:r>
              <a:rPr lang="en-US" dirty="0" smtClean="0"/>
              <a:t>Summer</a:t>
            </a:r>
            <a:r>
              <a:rPr lang="en-US" i="1" dirty="0" smtClean="0"/>
              <a:t> (10 weeks) Spring</a:t>
            </a:r>
            <a:r>
              <a:rPr lang="en-US" dirty="0" smtClean="0"/>
              <a:t> </a:t>
            </a:r>
            <a:r>
              <a:rPr lang="en-US" i="1" dirty="0" smtClean="0"/>
              <a:t>(14 weeks)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5448"/>
            <a:ext cx="8382000" cy="1252728"/>
          </a:xfrm>
        </p:spPr>
        <p:txBody>
          <a:bodyPr>
            <a:normAutofit fontScale="90000"/>
          </a:bodyPr>
          <a:lstStyle/>
          <a:p>
            <a:r>
              <a:rPr lang="en-US" dirty="0" smtClean="0"/>
              <a:t>Best Practices-Online Course Design</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Syllabus - explicit &amp; descriptive, estimated time on tasks</a:t>
            </a:r>
          </a:p>
          <a:p>
            <a:r>
              <a:rPr lang="en-US" dirty="0" smtClean="0"/>
              <a:t>Instructor welcome announcement</a:t>
            </a:r>
          </a:p>
          <a:p>
            <a:r>
              <a:rPr lang="en-US" dirty="0" smtClean="0"/>
              <a:t>Course overview presentation</a:t>
            </a:r>
          </a:p>
          <a:p>
            <a:r>
              <a:rPr lang="en-US" dirty="0" smtClean="0"/>
              <a:t>Modular format - thematic titles </a:t>
            </a:r>
          </a:p>
          <a:p>
            <a:r>
              <a:rPr lang="en-US" dirty="0" smtClean="0"/>
              <a:t>Learning outcomes  </a:t>
            </a:r>
          </a:p>
          <a:p>
            <a:r>
              <a:rPr lang="en-US" dirty="0" smtClean="0"/>
              <a:t>Intentional, repetitive pattern in learning activities and course calendar</a:t>
            </a:r>
          </a:p>
          <a:p>
            <a:r>
              <a:rPr lang="en-US" dirty="0" smtClean="0"/>
              <a:t>Backward course design</a:t>
            </a:r>
          </a:p>
          <a:p>
            <a:r>
              <a:rPr lang="en-US" dirty="0" smtClean="0"/>
              <a:t>Rubrics</a:t>
            </a:r>
          </a:p>
          <a:p>
            <a:r>
              <a:rPr lang="en-US" dirty="0" smtClean="0"/>
              <a:t>Instructor-student, content-student, student-student interaction</a:t>
            </a:r>
          </a:p>
          <a:p>
            <a:r>
              <a:rPr lang="en-US" dirty="0" smtClean="0"/>
              <a:t>Learner support/technical support</a:t>
            </a:r>
          </a:p>
          <a:p>
            <a:pPr>
              <a:buNone/>
            </a:pPr>
            <a:endParaRPr lang="en-US" dirty="0" smtClean="0"/>
          </a:p>
          <a:p>
            <a:pPr>
              <a:buNone/>
            </a:pPr>
            <a:r>
              <a:rPr lang="en-US" sz="1300" dirty="0" smtClean="0">
                <a:hlinkClick r:id="rId2"/>
              </a:rPr>
              <a:t>Quality Matters Rubric Standards, 2008-2010 edition</a:t>
            </a:r>
            <a:endParaRPr lang="en-US" sz="1300"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is right for online learning?</a:t>
            </a:r>
            <a:endParaRPr lang="en-US" dirty="0"/>
          </a:p>
        </p:txBody>
      </p:sp>
      <p:pic>
        <p:nvPicPr>
          <p:cNvPr id="3" name="Picture 2" descr="self-directed.jpg"/>
          <p:cNvPicPr>
            <a:picLocks noChangeAspect="1"/>
          </p:cNvPicPr>
          <p:nvPr/>
        </p:nvPicPr>
        <p:blipFill>
          <a:blip r:embed="rId2" cstate="print"/>
          <a:stretch>
            <a:fillRect/>
          </a:stretch>
        </p:blipFill>
        <p:spPr>
          <a:xfrm>
            <a:off x="457200" y="3200400"/>
            <a:ext cx="4778518" cy="327754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Profile of a Successful Online Learner</a:t>
            </a:r>
            <a:endParaRPr lang="en-US" dirty="0"/>
          </a:p>
        </p:txBody>
      </p:sp>
      <p:sp>
        <p:nvSpPr>
          <p:cNvPr id="3" name="Content Placeholder 2"/>
          <p:cNvSpPr>
            <a:spLocks noGrp="1"/>
          </p:cNvSpPr>
          <p:nvPr>
            <p:ph idx="1"/>
          </p:nvPr>
        </p:nvSpPr>
        <p:spPr/>
        <p:txBody>
          <a:bodyPr>
            <a:normAutofit lnSpcReduction="10000"/>
          </a:bodyPr>
          <a:lstStyle/>
          <a:p>
            <a:r>
              <a:rPr lang="en-US" dirty="0" smtClean="0"/>
              <a:t>Self-directed, independent </a:t>
            </a:r>
          </a:p>
          <a:p>
            <a:r>
              <a:rPr lang="en-US" dirty="0" smtClean="0"/>
              <a:t>Solid computer skills</a:t>
            </a:r>
          </a:p>
          <a:p>
            <a:r>
              <a:rPr lang="en-US" dirty="0" smtClean="0"/>
              <a:t>Strong reading &amp; writing skills</a:t>
            </a:r>
          </a:p>
          <a:p>
            <a:r>
              <a:rPr lang="en-US" dirty="0" smtClean="0"/>
              <a:t>Not afraid to ask questions</a:t>
            </a:r>
          </a:p>
          <a:p>
            <a:r>
              <a:rPr lang="en-US" dirty="0" smtClean="0"/>
              <a:t>Be open and willing to work as a part of a team</a:t>
            </a:r>
          </a:p>
          <a:p>
            <a:pPr>
              <a:buNone/>
            </a:pPr>
            <a:endParaRPr lang="en-US" dirty="0" smtClean="0"/>
          </a:p>
          <a:p>
            <a:pPr>
              <a:buNone/>
            </a:pPr>
            <a:r>
              <a:rPr lang="en-US" sz="1400" dirty="0" smtClean="0">
                <a:hlinkClick r:id="rId2"/>
              </a:rPr>
              <a:t>What Makes a Successful Online Student, Illinois Online Network</a:t>
            </a:r>
            <a:endParaRPr lang="en-US" sz="1400" dirty="0" smtClean="0"/>
          </a:p>
          <a:p>
            <a:pPr>
              <a:buNone/>
            </a:pPr>
            <a:endParaRPr lang="en-US" sz="1400" dirty="0"/>
          </a:p>
          <a:p>
            <a:pPr>
              <a:buNone/>
            </a:pPr>
            <a:endParaRPr lang="en-US" sz="1400" dirty="0"/>
          </a:p>
          <a:p>
            <a:pPr>
              <a:buNone/>
            </a:pPr>
            <a:r>
              <a:rPr lang="en-US" sz="1400" dirty="0"/>
              <a:t>Little, D. (2001) Learner autonomy and the challenge of tandem language learning via the internet. In A. Chambers &amp; G. Davies (Eds.), ICT and language learning: A European Perspective (pp.29-38). </a:t>
            </a:r>
            <a:r>
              <a:rPr lang="en-US" sz="1400" dirty="0" err="1"/>
              <a:t>Lisse</a:t>
            </a:r>
            <a:r>
              <a:rPr lang="en-US" sz="1400" dirty="0"/>
              <a:t>, Netherlands: </a:t>
            </a:r>
            <a:r>
              <a:rPr lang="en-US" sz="1400" dirty="0" err="1"/>
              <a:t>Swets</a:t>
            </a:r>
            <a:r>
              <a:rPr lang="en-US" sz="1400" dirty="0"/>
              <a:t> &amp; </a:t>
            </a:r>
            <a:r>
              <a:rPr lang="en-US" sz="1400" dirty="0" err="1"/>
              <a:t>Zeitlinger</a:t>
            </a:r>
            <a:r>
              <a:rPr lang="en-US" sz="1400" dirty="0"/>
              <a:t>.</a:t>
            </a:r>
          </a:p>
          <a:p>
            <a:pPr>
              <a:buNone/>
            </a:pPr>
            <a:endParaRPr lang="en-US" sz="1400" dirty="0"/>
          </a:p>
        </p:txBody>
      </p:sp>
      <p:sp>
        <p:nvSpPr>
          <p:cNvPr id="4" name="Text Placeholder 3"/>
          <p:cNvSpPr>
            <a:spLocks noGrp="1"/>
          </p:cNvSpPr>
          <p:nvPr>
            <p:ph type="body" sz="half" idx="2"/>
          </p:nvPr>
        </p:nvSpPr>
        <p:spPr/>
        <p:txBody>
          <a:bodyPr>
            <a:noAutofit/>
          </a:bodyPr>
          <a:lstStyle/>
          <a:p>
            <a:r>
              <a:rPr lang="en-US" sz="2000" dirty="0" smtClean="0"/>
              <a:t>“Learner self-management skills can be strengthened through reflection on one’s own learning strategies (</a:t>
            </a:r>
            <a:r>
              <a:rPr lang="en-US" sz="2000" dirty="0" err="1" smtClean="0"/>
              <a:t>Lamy</a:t>
            </a:r>
            <a:r>
              <a:rPr lang="en-US" sz="2000" dirty="0" smtClean="0"/>
              <a:t> &amp; </a:t>
            </a:r>
            <a:r>
              <a:rPr lang="en-US" sz="2000" dirty="0" err="1" smtClean="0"/>
              <a:t>Goodfellow</a:t>
            </a:r>
            <a:r>
              <a:rPr lang="en-US" sz="2000" dirty="0" smtClean="0"/>
              <a:t>, 1999) and through interaction and collaboration, meaning that independence develops out of interdependence (Little, 2001)”</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 Course Design</a:t>
            </a:r>
            <a:endParaRPr lang="en-US" dirty="0"/>
          </a:p>
        </p:txBody>
      </p:sp>
      <p:pic>
        <p:nvPicPr>
          <p:cNvPr id="3" name="Picture 2" descr="nu510de.jpg"/>
          <p:cNvPicPr>
            <a:picLocks noChangeAspect="1"/>
          </p:cNvPicPr>
          <p:nvPr/>
        </p:nvPicPr>
        <p:blipFill>
          <a:blip r:embed="rId2" cstate="print"/>
          <a:stretch>
            <a:fillRect/>
          </a:stretch>
        </p:blipFill>
        <p:spPr>
          <a:xfrm>
            <a:off x="1219200" y="3352800"/>
            <a:ext cx="6600825" cy="21050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Pre-Course Survey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Gauge students’ prior experience with the target language</a:t>
            </a:r>
          </a:p>
          <a:p>
            <a:pPr marL="514350" indent="-514350">
              <a:buFont typeface="+mj-lt"/>
              <a:buAutoNum type="arabicPeriod"/>
            </a:pPr>
            <a:r>
              <a:rPr lang="en-US" dirty="0" smtClean="0"/>
              <a:t>Experience with online learning</a:t>
            </a:r>
          </a:p>
          <a:p>
            <a:pPr marL="514350" indent="-514350">
              <a:buFont typeface="+mj-lt"/>
              <a:buAutoNum type="arabicPeriod"/>
            </a:pPr>
            <a:r>
              <a:rPr lang="en-US" dirty="0" smtClean="0"/>
              <a:t>Use of technology</a:t>
            </a:r>
          </a:p>
          <a:p>
            <a:endParaRPr lang="en-US" dirty="0" smtClean="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VIDEO_FILES_RECORD" val="&lt;Videos&gt;&lt;Video Name=&quot;NU510Group-6_262_1_22834.flv&quot; Position=&quot;1&quot; SlideID=&quot;262&quot;/&gt;&lt;/Videos&gt;&#10;"/>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essons Learned: Spanish for Health Care Professionals Pilot Course&amp;quot;&quot;/&gt;&lt;property id=&quot;20307&quot; value=&quot;256&quot;/&gt;&lt;/object&gt;&lt;object type=&quot;3&quot; unique_id=&quot;10041&quot;&gt;&lt;property id=&quot;20148&quot; value=&quot;5&quot;/&gt;&lt;property id=&quot;20300&quot; value=&quot;Slide 2 - &amp;quot;NU510 Overview&amp;quot;&quot;/&gt;&lt;property id=&quot;20307&quot; value=&quot;258&quot;/&gt;&lt;/object&gt;&lt;object type=&quot;3&quot; unique_id=&quot;10042&quot;&gt;&lt;property id=&quot;20148&quot; value=&quot;5&quot;/&gt;&lt;property id=&quot;20300&quot; value=&quot;Slide 3 - &amp;quot;Learning Activities&amp;quot;&quot;/&gt;&lt;property id=&quot;20307&quot; value=&quot;257&quot;/&gt;&lt;/object&gt;&lt;object type=&quot;3&quot; unique_id=&quot;10043&quot;&gt;&lt;property id=&quot;20148&quot; value=&quot;5&quot;/&gt;&lt;property id=&quot;20300&quot; value=&quot;Slide 4 - &amp;quot;Top 2 Learning Activities&amp;quot;&quot;/&gt;&lt;property id=&quot;20307&quot; value=&quot;259&quot;/&gt;&lt;/object&gt;&lt;object type=&quot;3&quot; unique_id=&quot;10044&quot;&gt;&lt;property id=&quot;20148&quot; value=&quot;5&quot;/&gt;&lt;property id=&quot;20300&quot; value=&quot;Slide 5 - &amp;quot;Cooperative Methodology&amp;quot;&quot;/&gt;&lt;property id=&quot;20307&quot; value=&quot;260&quot;/&gt;&lt;/object&gt;&lt;object type=&quot;3&quot; unique_id=&quot;10045&quot;&gt;&lt;property id=&quot;20148&quot; value=&quot;5&quot;/&gt;&lt;property id=&quot;20300&quot; value=&quot;Slide 6 - &amp;quot;Video Methodology&amp;quot;&quot;/&gt;&lt;property id=&quot;20307&quot; value=&quot;261&quot;/&gt;&lt;/object&gt;&lt;object type=&quot;3&quot; unique_id=&quot;10046&quot;&gt;&lt;property id=&quot;20148&quot; value=&quot;5&quot;/&gt;&lt;property id=&quot;20300&quot; value=&quot;Slide 7&quot;/&gt;&lt;property id=&quot;20307&quot; value=&quot;262&quot;/&gt;&lt;/object&gt;&lt;/object&gt;&lt;property id=&quot;20226&quot; value=&quot;C:\Users\jarafferty\Desktop\NU510 Presentation\Lessons Learnednu510.pptx&quot;/&gt;&lt;/object&gt;&lt;/database&gt;&#10;"/>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4008</TotalTime>
  <Words>1526</Words>
  <Application>Microsoft Office PowerPoint</Application>
  <PresentationFormat>On-screen Show (4:3)</PresentationFormat>
  <Paragraphs>196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The Rewards and Challenges of Teaching Spanish Online: From Development to Delivery</vt:lpstr>
      <vt:lpstr>Objectives </vt:lpstr>
      <vt:lpstr>Characteristics of the Model</vt:lpstr>
      <vt:lpstr>Timeline </vt:lpstr>
      <vt:lpstr>Best Practices-Online Course Design</vt:lpstr>
      <vt:lpstr>Who is right for online learning?</vt:lpstr>
      <vt:lpstr>Profile of a Successful Online Learner</vt:lpstr>
      <vt:lpstr>The Course Design</vt:lpstr>
      <vt:lpstr>Pre-Course Survey</vt:lpstr>
      <vt:lpstr>Setting the Stage for the Course</vt:lpstr>
      <vt:lpstr>Communication &amp; Collaboration</vt:lpstr>
      <vt:lpstr>Communication &amp; Collaboration</vt:lpstr>
      <vt:lpstr>Communication &amp; Collaboration</vt:lpstr>
      <vt:lpstr>Methods of Evaluation</vt:lpstr>
      <vt:lpstr>Paired Dialogues-Student to Student</vt:lpstr>
      <vt:lpstr>Speaking and Listening Quiz – Teacher to Student</vt:lpstr>
      <vt:lpstr>Video Viewing Methodology</vt:lpstr>
      <vt:lpstr>Folk Medicine Wiki Project</vt:lpstr>
      <vt:lpstr>Student Feedback-Activities</vt:lpstr>
      <vt:lpstr>Student Feedback</vt:lpstr>
      <vt:lpstr>Student Feedback-Collective Feedback from Instructor</vt:lpstr>
      <vt:lpstr>Speaking &amp; Listening?</vt:lpstr>
      <vt:lpstr>Liked- </vt:lpstr>
      <vt:lpstr>Liked Least – </vt:lpstr>
      <vt:lpstr>Challenges</vt:lpstr>
      <vt:lpstr>Rewards</vt:lpstr>
      <vt:lpstr>Rewards</vt:lpstr>
      <vt:lpstr>Contact Information</vt:lpstr>
    </vt:vector>
  </TitlesOfParts>
  <Company>Quinnipiac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Spanish for Health Care Professionals Pilot Course</dc:title>
  <dc:creator>Admin</dc:creator>
  <cp:lastModifiedBy>Quinnipiac University</cp:lastModifiedBy>
  <cp:revision>72</cp:revision>
  <dcterms:created xsi:type="dcterms:W3CDTF">2010-08-18T20:37:47Z</dcterms:created>
  <dcterms:modified xsi:type="dcterms:W3CDTF">2012-02-24T21:08:27Z</dcterms:modified>
</cp:coreProperties>
</file>